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9" r:id="rId32"/>
    <p:sldId id="286" r:id="rId33"/>
    <p:sldId id="287" r:id="rId34"/>
  </p:sldIdLst>
  <p:sldSz cx="9144000" cy="5143500" type="screen16x9"/>
  <p:notesSz cx="6858000" cy="9144000"/>
  <p:embeddedFontLst>
    <p:embeddedFont>
      <p:font typeface="IBM Plex Sans KR" panose="020B0600000101010101" charset="-127"/>
      <p:regular r:id="rId36"/>
      <p:bold r:id="rId37"/>
    </p:embeddedFont>
    <p:embeddedFont>
      <p:font typeface="IBM Plex Sans KR Medium" panose="020B0600000101010101" charset="-127"/>
      <p:regular r:id="rId38"/>
      <p:bold r:id="rId39"/>
    </p:embeddedFont>
    <p:embeddedFont>
      <p:font typeface="IBM Plex Sans KR SemiBold" panose="020B0600000101010101" charset="-127"/>
      <p:regular r:id="rId40"/>
      <p:bold r:id="rId41"/>
    </p:embeddedFont>
    <p:embeddedFont>
      <p:font typeface="Nanum Myeongjo" panose="020B0600000101010101" charset="-127"/>
      <p:regular r:id="rId42"/>
      <p:bold r:id="rId43"/>
    </p:embeddedFont>
    <p:embeddedFont>
      <p:font typeface="Noto Sans KR" panose="020B0600000101010101" charset="-127"/>
      <p:regular r:id="rId44"/>
      <p:bold r:id="rId45"/>
    </p:embeddedFont>
    <p:embeddedFont>
      <p:font typeface="Malgun Gothic" panose="020B0503020000020004" pitchFamily="50" charset="-127"/>
      <p:regular r:id="rId46"/>
      <p:bold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78E4FB-4C45-450D-BC1D-5FAE8F8E2AD6}">
  <a:tblStyle styleId="{D978E4FB-4C45-450D-BC1D-5FAE8F8E2A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F75527-E011-4542-B3C9-10786BCAA7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8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yoon Kim" userId="5c959657ed295590" providerId="LiveId" clId="{D8796572-5DC4-4DF9-B378-FF3C119572DA}"/>
    <pc:docChg chg="custSel delSld modSld sldOrd">
      <pc:chgData name="Doyoon Kim" userId="5c959657ed295590" providerId="LiveId" clId="{D8796572-5DC4-4DF9-B378-FF3C119572DA}" dt="2024-05-03T05:10:09.320" v="53" actId="20577"/>
      <pc:docMkLst>
        <pc:docMk/>
      </pc:docMkLst>
      <pc:sldChg chg="modSp mod">
        <pc:chgData name="Doyoon Kim" userId="5c959657ed295590" providerId="LiveId" clId="{D8796572-5DC4-4DF9-B378-FF3C119572DA}" dt="2024-05-03T05:08:30.618" v="0" actId="20577"/>
        <pc:sldMkLst>
          <pc:docMk/>
          <pc:sldMk cId="0" sldId="259"/>
        </pc:sldMkLst>
        <pc:spChg chg="mod">
          <ac:chgData name="Doyoon Kim" userId="5c959657ed295590" providerId="LiveId" clId="{D8796572-5DC4-4DF9-B378-FF3C119572DA}" dt="2024-05-03T05:08:30.618" v="0" actId="20577"/>
          <ac:spMkLst>
            <pc:docMk/>
            <pc:sldMk cId="0" sldId="259"/>
            <ac:spMk id="117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8:32.410" v="1" actId="20577"/>
        <pc:sldMkLst>
          <pc:docMk/>
          <pc:sldMk cId="0" sldId="260"/>
        </pc:sldMkLst>
        <pc:spChg chg="mod">
          <ac:chgData name="Doyoon Kim" userId="5c959657ed295590" providerId="LiveId" clId="{D8796572-5DC4-4DF9-B378-FF3C119572DA}" dt="2024-05-03T05:08:32.410" v="1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8:40.693" v="3" actId="20577"/>
        <pc:sldMkLst>
          <pc:docMk/>
          <pc:sldMk cId="0" sldId="262"/>
        </pc:sldMkLst>
        <pc:spChg chg="mod">
          <ac:chgData name="Doyoon Kim" userId="5c959657ed295590" providerId="LiveId" clId="{D8796572-5DC4-4DF9-B378-FF3C119572DA}" dt="2024-05-03T05:08:40.693" v="3" actId="20577"/>
          <ac:spMkLst>
            <pc:docMk/>
            <pc:sldMk cId="0" sldId="262"/>
            <ac:spMk id="257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8:43.447" v="5" actId="20577"/>
        <pc:sldMkLst>
          <pc:docMk/>
          <pc:sldMk cId="0" sldId="263"/>
        </pc:sldMkLst>
        <pc:spChg chg="mod">
          <ac:chgData name="Doyoon Kim" userId="5c959657ed295590" providerId="LiveId" clId="{D8796572-5DC4-4DF9-B378-FF3C119572DA}" dt="2024-05-03T05:08:43.447" v="5" actId="20577"/>
          <ac:spMkLst>
            <pc:docMk/>
            <pc:sldMk cId="0" sldId="263"/>
            <ac:spMk id="290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8:46.598" v="7" actId="20577"/>
        <pc:sldMkLst>
          <pc:docMk/>
          <pc:sldMk cId="0" sldId="264"/>
        </pc:sldMkLst>
        <pc:spChg chg="mod">
          <ac:chgData name="Doyoon Kim" userId="5c959657ed295590" providerId="LiveId" clId="{D8796572-5DC4-4DF9-B378-FF3C119572DA}" dt="2024-05-03T05:08:46.598" v="7" actId="20577"/>
          <ac:spMkLst>
            <pc:docMk/>
            <pc:sldMk cId="0" sldId="264"/>
            <ac:spMk id="370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8:49.963" v="10" actId="20577"/>
        <pc:sldMkLst>
          <pc:docMk/>
          <pc:sldMk cId="0" sldId="266"/>
        </pc:sldMkLst>
        <pc:spChg chg="mod">
          <ac:chgData name="Doyoon Kim" userId="5c959657ed295590" providerId="LiveId" clId="{D8796572-5DC4-4DF9-B378-FF3C119572DA}" dt="2024-05-03T05:08:49.963" v="10" actId="20577"/>
          <ac:spMkLst>
            <pc:docMk/>
            <pc:sldMk cId="0" sldId="266"/>
            <ac:spMk id="393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8:53.272" v="11" actId="20577"/>
        <pc:sldMkLst>
          <pc:docMk/>
          <pc:sldMk cId="0" sldId="268"/>
        </pc:sldMkLst>
        <pc:spChg chg="mod">
          <ac:chgData name="Doyoon Kim" userId="5c959657ed295590" providerId="LiveId" clId="{D8796572-5DC4-4DF9-B378-FF3C119572DA}" dt="2024-05-03T05:08:53.272" v="11" actId="20577"/>
          <ac:spMkLst>
            <pc:docMk/>
            <pc:sldMk cId="0" sldId="268"/>
            <ac:spMk id="425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8:56.006" v="12" actId="20577"/>
        <pc:sldMkLst>
          <pc:docMk/>
          <pc:sldMk cId="0" sldId="269"/>
        </pc:sldMkLst>
        <pc:spChg chg="mod">
          <ac:chgData name="Doyoon Kim" userId="5c959657ed295590" providerId="LiveId" clId="{D8796572-5DC4-4DF9-B378-FF3C119572DA}" dt="2024-05-03T05:08:56.006" v="12" actId="20577"/>
          <ac:spMkLst>
            <pc:docMk/>
            <pc:sldMk cId="0" sldId="269"/>
            <ac:spMk id="469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8:57.763" v="13" actId="20577"/>
        <pc:sldMkLst>
          <pc:docMk/>
          <pc:sldMk cId="0" sldId="270"/>
        </pc:sldMkLst>
        <pc:spChg chg="mod">
          <ac:chgData name="Doyoon Kim" userId="5c959657ed295590" providerId="LiveId" clId="{D8796572-5DC4-4DF9-B378-FF3C119572DA}" dt="2024-05-03T05:08:57.763" v="13" actId="20577"/>
          <ac:spMkLst>
            <pc:docMk/>
            <pc:sldMk cId="0" sldId="270"/>
            <ac:spMk id="525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8:59.937" v="14" actId="20577"/>
        <pc:sldMkLst>
          <pc:docMk/>
          <pc:sldMk cId="0" sldId="271"/>
        </pc:sldMkLst>
        <pc:spChg chg="mod">
          <ac:chgData name="Doyoon Kim" userId="5c959657ed295590" providerId="LiveId" clId="{D8796572-5DC4-4DF9-B378-FF3C119572DA}" dt="2024-05-03T05:08:59.937" v="14" actId="20577"/>
          <ac:spMkLst>
            <pc:docMk/>
            <pc:sldMk cId="0" sldId="271"/>
            <ac:spMk id="551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9:02.571" v="15" actId="20577"/>
        <pc:sldMkLst>
          <pc:docMk/>
          <pc:sldMk cId="0" sldId="273"/>
        </pc:sldMkLst>
        <pc:spChg chg="mod">
          <ac:chgData name="Doyoon Kim" userId="5c959657ed295590" providerId="LiveId" clId="{D8796572-5DC4-4DF9-B378-FF3C119572DA}" dt="2024-05-03T05:09:02.571" v="15" actId="20577"/>
          <ac:spMkLst>
            <pc:docMk/>
            <pc:sldMk cId="0" sldId="273"/>
            <ac:spMk id="564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9:06.611" v="18" actId="20577"/>
        <pc:sldMkLst>
          <pc:docMk/>
          <pc:sldMk cId="0" sldId="274"/>
        </pc:sldMkLst>
        <pc:spChg chg="mod">
          <ac:chgData name="Doyoon Kim" userId="5c959657ed295590" providerId="LiveId" clId="{D8796572-5DC4-4DF9-B378-FF3C119572DA}" dt="2024-05-03T05:09:06.611" v="18" actId="20577"/>
          <ac:spMkLst>
            <pc:docMk/>
            <pc:sldMk cId="0" sldId="274"/>
            <ac:spMk id="645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9:10.449" v="21" actId="20577"/>
        <pc:sldMkLst>
          <pc:docMk/>
          <pc:sldMk cId="0" sldId="275"/>
        </pc:sldMkLst>
        <pc:spChg chg="mod">
          <ac:chgData name="Doyoon Kim" userId="5c959657ed295590" providerId="LiveId" clId="{D8796572-5DC4-4DF9-B378-FF3C119572DA}" dt="2024-05-03T05:09:10.449" v="21" actId="20577"/>
          <ac:spMkLst>
            <pc:docMk/>
            <pc:sldMk cId="0" sldId="275"/>
            <ac:spMk id="673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9:13.415" v="24" actId="20577"/>
        <pc:sldMkLst>
          <pc:docMk/>
          <pc:sldMk cId="0" sldId="276"/>
        </pc:sldMkLst>
        <pc:spChg chg="mod">
          <ac:chgData name="Doyoon Kim" userId="5c959657ed295590" providerId="LiveId" clId="{D8796572-5DC4-4DF9-B378-FF3C119572DA}" dt="2024-05-03T05:09:13.415" v="24" actId="20577"/>
          <ac:spMkLst>
            <pc:docMk/>
            <pc:sldMk cId="0" sldId="276"/>
            <ac:spMk id="714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9:16.617" v="27" actId="20577"/>
        <pc:sldMkLst>
          <pc:docMk/>
          <pc:sldMk cId="0" sldId="277"/>
        </pc:sldMkLst>
        <pc:spChg chg="mod">
          <ac:chgData name="Doyoon Kim" userId="5c959657ed295590" providerId="LiveId" clId="{D8796572-5DC4-4DF9-B378-FF3C119572DA}" dt="2024-05-03T05:09:16.617" v="27" actId="20577"/>
          <ac:spMkLst>
            <pc:docMk/>
            <pc:sldMk cId="0" sldId="277"/>
            <ac:spMk id="729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9:18.966" v="30" actId="20577"/>
        <pc:sldMkLst>
          <pc:docMk/>
          <pc:sldMk cId="0" sldId="278"/>
        </pc:sldMkLst>
        <pc:spChg chg="mod">
          <ac:chgData name="Doyoon Kim" userId="5c959657ed295590" providerId="LiveId" clId="{D8796572-5DC4-4DF9-B378-FF3C119572DA}" dt="2024-05-03T05:09:18.966" v="30" actId="20577"/>
          <ac:spMkLst>
            <pc:docMk/>
            <pc:sldMk cId="0" sldId="278"/>
            <ac:spMk id="750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9:22.545" v="33" actId="20577"/>
        <pc:sldMkLst>
          <pc:docMk/>
          <pc:sldMk cId="0" sldId="279"/>
        </pc:sldMkLst>
        <pc:spChg chg="mod">
          <ac:chgData name="Doyoon Kim" userId="5c959657ed295590" providerId="LiveId" clId="{D8796572-5DC4-4DF9-B378-FF3C119572DA}" dt="2024-05-03T05:09:22.545" v="33" actId="20577"/>
          <ac:spMkLst>
            <pc:docMk/>
            <pc:sldMk cId="0" sldId="279"/>
            <ac:spMk id="777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10:09.320" v="53" actId="20577"/>
        <pc:sldMkLst>
          <pc:docMk/>
          <pc:sldMk cId="0" sldId="281"/>
        </pc:sldMkLst>
        <pc:spChg chg="mod">
          <ac:chgData name="Doyoon Kim" userId="5c959657ed295590" providerId="LiveId" clId="{D8796572-5DC4-4DF9-B378-FF3C119572DA}" dt="2024-05-03T05:10:09.320" v="53" actId="20577"/>
          <ac:spMkLst>
            <pc:docMk/>
            <pc:sldMk cId="0" sldId="281"/>
            <ac:spMk id="818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10:07.486" v="52" actId="20577"/>
        <pc:sldMkLst>
          <pc:docMk/>
          <pc:sldMk cId="0" sldId="282"/>
        </pc:sldMkLst>
        <pc:spChg chg="mod">
          <ac:chgData name="Doyoon Kim" userId="5c959657ed295590" providerId="LiveId" clId="{D8796572-5DC4-4DF9-B378-FF3C119572DA}" dt="2024-05-03T05:10:07.486" v="52" actId="20577"/>
          <ac:spMkLst>
            <pc:docMk/>
            <pc:sldMk cId="0" sldId="282"/>
            <ac:spMk id="855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9:31.458" v="38" actId="20577"/>
        <pc:sldMkLst>
          <pc:docMk/>
          <pc:sldMk cId="0" sldId="283"/>
        </pc:sldMkLst>
        <pc:spChg chg="mod">
          <ac:chgData name="Doyoon Kim" userId="5c959657ed295590" providerId="LiveId" clId="{D8796572-5DC4-4DF9-B378-FF3C119572DA}" dt="2024-05-03T05:09:31.458" v="38" actId="20577"/>
          <ac:spMkLst>
            <pc:docMk/>
            <pc:sldMk cId="0" sldId="283"/>
            <ac:spMk id="881" creationId="{00000000-0000-0000-0000-000000000000}"/>
          </ac:spMkLst>
        </pc:spChg>
      </pc:sldChg>
      <pc:sldChg chg="delSp modSp mod">
        <pc:chgData name="Doyoon Kim" userId="5c959657ed295590" providerId="LiveId" clId="{D8796572-5DC4-4DF9-B378-FF3C119572DA}" dt="2024-05-03T05:09:54.857" v="46" actId="478"/>
        <pc:sldMkLst>
          <pc:docMk/>
          <pc:sldMk cId="0" sldId="284"/>
        </pc:sldMkLst>
        <pc:spChg chg="mod">
          <ac:chgData name="Doyoon Kim" userId="5c959657ed295590" providerId="LiveId" clId="{D8796572-5DC4-4DF9-B378-FF3C119572DA}" dt="2024-05-03T05:09:33.607" v="39" actId="20577"/>
          <ac:spMkLst>
            <pc:docMk/>
            <pc:sldMk cId="0" sldId="284"/>
            <ac:spMk id="930" creationId="{00000000-0000-0000-0000-000000000000}"/>
          </ac:spMkLst>
        </pc:spChg>
        <pc:picChg chg="del">
          <ac:chgData name="Doyoon Kim" userId="5c959657ed295590" providerId="LiveId" clId="{D8796572-5DC4-4DF9-B378-FF3C119572DA}" dt="2024-05-03T05:09:54.857" v="46" actId="478"/>
          <ac:picMkLst>
            <pc:docMk/>
            <pc:sldMk cId="0" sldId="284"/>
            <ac:picMk id="945" creationId="{00000000-0000-0000-0000-000000000000}"/>
          </ac:picMkLst>
        </pc:picChg>
      </pc:sldChg>
      <pc:sldChg chg="modSp mod">
        <pc:chgData name="Doyoon Kim" userId="5c959657ed295590" providerId="LiveId" clId="{D8796572-5DC4-4DF9-B378-FF3C119572DA}" dt="2024-05-03T05:09:35.435" v="40" actId="20577"/>
        <pc:sldMkLst>
          <pc:docMk/>
          <pc:sldMk cId="0" sldId="285"/>
        </pc:sldMkLst>
        <pc:spChg chg="mod">
          <ac:chgData name="Doyoon Kim" userId="5c959657ed295590" providerId="LiveId" clId="{D8796572-5DC4-4DF9-B378-FF3C119572DA}" dt="2024-05-03T05:09:35.435" v="40" actId="20577"/>
          <ac:spMkLst>
            <pc:docMk/>
            <pc:sldMk cId="0" sldId="285"/>
            <ac:spMk id="964" creationId="{00000000-0000-0000-0000-000000000000}"/>
          </ac:spMkLst>
        </pc:spChg>
      </pc:sldChg>
      <pc:sldChg chg="modSp mod">
        <pc:chgData name="Doyoon Kim" userId="5c959657ed295590" providerId="LiveId" clId="{D8796572-5DC4-4DF9-B378-FF3C119572DA}" dt="2024-05-03T05:09:38.185" v="41" actId="20577"/>
        <pc:sldMkLst>
          <pc:docMk/>
          <pc:sldMk cId="0" sldId="287"/>
        </pc:sldMkLst>
        <pc:spChg chg="mod">
          <ac:chgData name="Doyoon Kim" userId="5c959657ed295590" providerId="LiveId" clId="{D8796572-5DC4-4DF9-B378-FF3C119572DA}" dt="2024-05-03T05:09:38.185" v="41" actId="20577"/>
          <ac:spMkLst>
            <pc:docMk/>
            <pc:sldMk cId="0" sldId="287"/>
            <ac:spMk id="1006" creationId="{00000000-0000-0000-0000-000000000000}"/>
          </ac:spMkLst>
        </pc:spChg>
      </pc:sldChg>
      <pc:sldChg chg="del">
        <pc:chgData name="Doyoon Kim" userId="5c959657ed295590" providerId="LiveId" clId="{D8796572-5DC4-4DF9-B378-FF3C119572DA}" dt="2024-05-03T05:09:57.779" v="47" actId="47"/>
        <pc:sldMkLst>
          <pc:docMk/>
          <pc:sldMk cId="0" sldId="288"/>
        </pc:sldMkLst>
      </pc:sldChg>
      <pc:sldChg chg="modSp mod ord">
        <pc:chgData name="Doyoon Kim" userId="5c959657ed295590" providerId="LiveId" clId="{D8796572-5DC4-4DF9-B378-FF3C119572DA}" dt="2024-05-03T05:09:51.451" v="45" actId="20577"/>
        <pc:sldMkLst>
          <pc:docMk/>
          <pc:sldMk cId="0" sldId="289"/>
        </pc:sldMkLst>
        <pc:spChg chg="mod">
          <ac:chgData name="Doyoon Kim" userId="5c959657ed295590" providerId="LiveId" clId="{D8796572-5DC4-4DF9-B378-FF3C119572DA}" dt="2024-05-03T05:09:51.451" v="45" actId="20577"/>
          <ac:spMkLst>
            <pc:docMk/>
            <pc:sldMk cId="0" sldId="289"/>
            <ac:spMk id="103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daily.com/NewsView/26CCJ64M1B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naver.com/dupdda/223284129013" TargetMode="External"/><Relationship Id="rId4" Type="http://schemas.openxmlformats.org/officeDocument/2006/relationships/hyperlink" Target="http://www.kgfnews.com/news/article.html?no=259319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ec90104e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ec90104e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0cd8e4da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d0cd8e4da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공놀이 우대 금리 상품 개발 및 리스크 관리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1a400446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1a4004462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https://www.sedaily.com/NewsView/26CCJ64M1B</a:t>
            </a:r>
            <a:r>
              <a:rPr lang="en-GB"/>
              <a:t> 2022년 적금 가입자수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http://www.kgfnews.com/news/article.html?no=259319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https://blog.naver.com/dupdda/223284129013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현재 금융권의 메인 이슈가 1000만 MAU 달성 여부인데, 아쉽게도 현재 하나은행은 600만 가량에 머무르고 있다. 때문에 이를 통해 1000만으로 가속화 하는 역할을 하는 것을 목표로 삼고 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하나원큐 “슈퍼앱”으로서의 역할을 할 수있도록…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온라인 뱅킹을 따라잡기위해서는 MAU를 확대하는 것이 큰 목표이다.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0cd8e4da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0cd8e4da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공놀이 우대 금리 상품 개발 및 리스크 관리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1836c562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d1836c562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d1836c562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d1836c562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1836c562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d1836c562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d1e5a8844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d1e5a8844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한국프로축구 승패 예측을 한 논문에서 착안하여 엘로레이팅 점수를 파생변수로 생성하였습니다. 엘로레이팅 평점 시스템은 과거 경기의 결과를 반영할 수 있기 때문에 이를 참고하여 파생변수를 생성하였고, 이후 저희 모델에서 이 경기 전 엘로 평점이 승패를 예측하는 주요 변수로 작용함을 확인하였습니다.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0cd8e4da6_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d0cd8e4da6_4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공놀이 우대 금리 상품 개발 및 리스크 관리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1e5a88441_3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d1e5a88441_3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하나은행은 게시물이 적어서 전반적인 해시태그 사용함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비교하는 느낌 보다는 신한은행에서 중요시 나온 키워드를 토대로 컨텐츠를 개발해야된다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하나은행 대비,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6fb4d33bb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6fb4d33bb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이어서 적금 상품 현황을 살펴보니, 기본금리는 3-4%, 최고금리는 다음과 같은 분포를 확인할 수 있었다. </a:t>
            </a:r>
            <a:endParaRPr sz="12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한편, 하나은행의 경우에는 기본금리가 2.5%부분이 가장 높게 나타났고, 한 두개의 특정 상품을 제외하고는 최고금리 측면에서도 메리트가 큰 모습은 아니었다. </a:t>
            </a:r>
            <a:endParaRPr sz="12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이에 따라 하나은행의 이러한 특성을 고려하여 저희는 “금리 경쟁”을 하기보다는 상품 다각화를 통해 고객을 유치하는 것이 좋을 것이라 생각하였다.(온라인 뱅킹 기업과의 금리 경쟁 불가한 상황)</a:t>
            </a:r>
            <a:endParaRPr sz="12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신한 : 34개 / 우리 28개 / 하나 28개 / 국민 25개 / 농협 16개 / 토스 4개 / 카카오 3개 / 케이뱅크 2개</a:t>
            </a:r>
            <a:endParaRPr sz="12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ec90104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ec90104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d1836c5621_1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d1836c5621_1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랜덤포레스트, xgboost 다 돌려봤는데 로지스틱이 가장 성능이 좋게 나왔다.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d0cd8e4da6_2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d0cd8e4da6_2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랜덤포레스트, xgboost 다 돌려봤는데 로지스틱이 가장 성능이 좋게 나왔다.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엘로레이팅 승률이 주요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d1a40044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d1a40044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몬테카를로 분석 결과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구단별 승리 확률을 기반으로 하여 각 구단의 팬이 가져갈 수 있는 최대금리 분포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상품 전체(전체 구단)에 대한 최대 금리 분포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몬테카를로 시뮬레이션은 불확실한 사건의 가능한 결과를 예측하는 수학적 기법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d0cd8e4da6_4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d0cd8e4da6_4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몬테카를로 분석 결과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구단별 승리 확률을 기반으로 하여 각 구단의 팬이 가져갈 수 있는 최대금리 분포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상품 전체(전체 구단)에 대한 최대 금리 분포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몬테카를로 시뮬레이션은 불확실한 사건의 가능한 결과를 예측하는 수학적 기법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d1836c5621_1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d1836c5621_1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하나은행은 게시물이 적어서 전반적인 해시태그 사용함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비교하는 느낌 보다는 신한은행에서 중요시 나온 키워드를 토대로 컨텐츠를 개발해야된다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하나은행 대비,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d0cd8e4da6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d0cd8e4da6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공놀이 우대 금리 상품 개발 및 리스크 관리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d1e5a88441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d1e5a88441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2022년 쏠야구 130만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2023년 K리그 축구 관중수 300만 돌파. 이 중 150,000명(5%) 가입 가정할 경우의 이자 분포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핑크 도표 : 150000명 가정했을 경우, 은행이 최대로 지출하게 될 이자 분포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d1836c5621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d1836c5621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기본금리 2% + 우대금리 0.1% 일 때의 최대 지출 이자 분포는 다음과 같다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최대 50만원 납입시 12개월이면 6백만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15만명의 팬들이 가입시 은행에서 지출해야하는 최대 지출 이자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d1a40044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d1a40044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122만 4,746원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d1836c5621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d1836c5621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SNS 홍보 : </a:t>
            </a: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해당 시기, 적금 상품 홍보 이벤트 및 스폰서십 홍보 이벤트 등 어플 활성화에 집중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구단 별 적금 상품 가입 현황을 공개함으로써 </a:t>
            </a:r>
            <a:r>
              <a:rPr lang="en-GB" sz="13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구단 간 경쟁심리 유발</a:t>
            </a: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+ </a:t>
            </a:r>
            <a:r>
              <a:rPr lang="en-GB" sz="13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팬들 간 결속력 강화</a:t>
            </a: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축구정보제공 : ⇒ 팬 커뮤니티 공간 제공을 통해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팬들끼리 축구 정보 공유 가능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우수 회원들 중 추첨하여 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국가 대표 A매치 하나원큐 존 초청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(티켓값은 하나머니로 지불)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‘우리팀은 우리가 욕한다’</a:t>
            </a: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선수와의 유대감 증진 : ⇒ 구단의 전지 훈련 패키지 상품 제공</a:t>
            </a:r>
            <a:r>
              <a:rPr lang="en-GB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(해외 여행 및 선수단과의 팬미팅 등)</a:t>
            </a:r>
            <a:endParaRPr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K리그 시상식 초청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적금 만기 인원수가 가장 많은 구단에 추가 혜택 제공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다음 해 적금 사전 예약 이벤트 진행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0cd8e4d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0cd8e4d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공놀이 우대 금리 상품 개발 및 리스크 관리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d1e5a88441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d1e5a88441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SNS 홍보 : </a:t>
            </a: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해당 시기, 적금 상품 홍보 이벤트 및 스폰서십 홍보 이벤트 등 어플 활성화에 집중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구단 별 적금 상품 가입 현황을 공개함으로써 </a:t>
            </a:r>
            <a:r>
              <a:rPr lang="en-GB" sz="13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구단 간 경쟁심리 유발</a:t>
            </a: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+ </a:t>
            </a:r>
            <a:r>
              <a:rPr lang="en-GB" sz="13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팬들 간 결속력 강화</a:t>
            </a: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축구정보제공 : ⇒ 팬 커뮤니티 공간 제공을 통해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팬들끼리 축구 정보 공유 가능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우수 회원들 중 추첨하여 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국가 대표 A매치 하나원큐 존 초청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(티켓값은 하나머니로 지불)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‘우리팀은 우리가 욕한다’</a:t>
            </a: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선수와의 유대감 증진 : ⇒ 구단의 전지 훈련 패키지 상품 제공</a:t>
            </a:r>
            <a:r>
              <a:rPr lang="en-GB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(해외 여행 및 선수단과의 팬미팅 등)</a:t>
            </a:r>
            <a:endParaRPr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K리그 시상식 초청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적금 만기 인원수가 가장 많은 구단에 추가 혜택 제공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다음 해 적금 사전 예약 이벤트 진행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d1b525b4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d1b525b4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d1e5a88441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d1e5a88441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공놀이 우대 금리 상품 개발 및 리스크 관리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d1e5a88441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d1e5a88441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SNS 홍보 : </a:t>
            </a: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해당 시기, 적금 상품 홍보 이벤트 및 스폰서십 홍보 이벤트 등 어플 활성화에 집중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구단 별 적금 상품 가입 현황을 공개함으로써 </a:t>
            </a:r>
            <a:r>
              <a:rPr lang="en-GB" sz="13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구단 간 경쟁심리 유발</a:t>
            </a: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+ </a:t>
            </a:r>
            <a:r>
              <a:rPr lang="en-GB" sz="13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팬들 간 결속력 강화</a:t>
            </a: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축구정보제공 : ⇒ 팬 커뮤니티 공간 제공을 통해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팬들끼리 축구 정보 공유 가능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우수 회원들 중 추첨하여 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국가 대표 A매치 하나원큐 존 초청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(티켓값은 하나머니로 지불)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‘우리팀은 우리가 욕한다’</a:t>
            </a: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선수와의 유대감 증진 : ⇒ 구단의 전지 훈련 패키지 상품 제공</a:t>
            </a:r>
            <a:r>
              <a:rPr lang="en-GB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(해외 여행 및 선수단과의 팬미팅 등)</a:t>
            </a:r>
            <a:endParaRPr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K리그 시상식 초청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적금 만기 인원수가 가장 많은 구단에 추가 혜택 제공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다음 해 적금 사전 예약 이벤트 진행</a:t>
            </a: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fb4d33bb1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fb4d33bb1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80B"/>
              </a:buClr>
              <a:buSzPts val="1200"/>
              <a:buFont typeface="IBM Plex Sans KR"/>
              <a:buChar char="-"/>
            </a:pPr>
            <a:r>
              <a:rPr lang="en-GB" sz="12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수익구조의 다각화</a:t>
            </a:r>
            <a:endParaRPr sz="12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80B"/>
              </a:buClr>
              <a:buSzPts val="1200"/>
              <a:buFont typeface="IBM Plex Sans KR"/>
              <a:buChar char="-"/>
            </a:pPr>
            <a:r>
              <a:rPr lang="en-GB" sz="12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일반적으로 온라인 뱅킹 기업이 금리를 계속 올리는 이유는 예금 금리를 올려 수신 잔액을 키우고, 각종 이벤트를 벌여 월간 활성 사용자수(MAU)를 늘려야 기업가치를 높게 평가 받을 수 있다고 판단하고 있기 때문 =&gt; 한편 시중은행은 정부의 압력도 받기 때문에 이들만큼 자유롭게 금리 증감을 할 수 없는 상황임.</a:t>
            </a:r>
            <a:endParaRPr sz="12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00080B"/>
              </a:buClr>
              <a:buSzPts val="1200"/>
              <a:buFont typeface="IBM Plex Sans KR"/>
              <a:buChar char="-"/>
            </a:pP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조용한 이탈(Silent Attrition)은 </a:t>
            </a:r>
            <a:b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고객이 거래를 사실상 중단했으나 </a:t>
            </a:r>
            <a:b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공식적으로 관계를 종료하지 않은 경우로,</a:t>
            </a:r>
            <a:b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은행계좌에 소액만 남겨둔 채 유지하는 상태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MAU = 총 설치 기기 수 × 월간 활성 사용자 비율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0cd8e4da6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0cd8e4da6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은행들이 공통적으로 진행해 온 경영 전략들을 살펴보니 “스포츠 산업”에 적극 지원하고 있다는 공통점을 확인할 수 있었다.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그 원인을 파악해 본 결과, 스포츠 스폰서십을 통해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하나은행 또한 ESG경영이라는 큰 비즈니스 목표 안에 스포츠 산업을 진행할 정도로 관심이 있는 상황이다. </a:t>
            </a:r>
            <a:endParaRPr sz="12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0cd8e4da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0cd8e4da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공놀이 우대 금리 상품 개발 및 리스크 관리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f5cb05b18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f5cb05b18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2021년 신한은행은 전체 프로야구 관중수의 5%가량의 적금 가입자를 확보 + 연간 100만 쏠야구 접속자 달성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이후에도 꾸준히 증가하며 1000만 MAU 달성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FFFFF"/>
                </a:highlight>
              </a:rPr>
              <a:t>야구 팬덤은 신한은행 뱅킹앱의 이용자 수 확대로 이어지고 있다는 평가가 나온다. ‘쏠야구’ 이용 고객 수는 2019년 하루 평균 1만5000명에서 올해 10만명으로 급증했다. 연간 이용자 수는 100만명으로 신한쏠의 주력 콘텐츠로 자리 잡았다.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06cbaee3a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06cbaee3a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rgbClr val="222222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프로축구 K리그, 유료 관중 집계 이후 첫 300만 돌파</a:t>
            </a:r>
            <a:endParaRPr sz="1650" b="1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marR="3810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700" b="1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fb4d33bb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fb4d33bb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전체 스포츠 산업 스폰서 인지 비율 평균보다 낮은 수준.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한편, 스폰서 인지 여부에 따라 해당 기업(브랜드)의 선호도 및 구매의향에 유의미한 차이가 나타남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9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3640625"/>
            <a:ext cx="9144000" cy="150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44750" y="888525"/>
            <a:ext cx="82545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스포츠 금융 상품 개발을 통한</a:t>
            </a:r>
            <a:endParaRPr sz="41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FAEE9A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MAU 증대 마케팅 전략</a:t>
            </a:r>
            <a:endParaRPr sz="4100" b="1">
              <a:solidFill>
                <a:srgbClr val="FAEE9A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943750" y="4452325"/>
            <a:ext cx="36648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5조 파이브가이즈 </a:t>
            </a:r>
            <a:endParaRPr sz="12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김도윤, 안성재, 엄세리,</a:t>
            </a:r>
            <a:r>
              <a:rPr lang="en-GB" sz="1200" i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GB" sz="12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지우석</a:t>
            </a:r>
            <a:endParaRPr sz="12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l="44441" t="15489" b="29948"/>
          <a:stretch/>
        </p:blipFill>
        <p:spPr>
          <a:xfrm>
            <a:off x="0" y="3372700"/>
            <a:ext cx="3430626" cy="17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93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 txBox="1"/>
          <p:nvPr/>
        </p:nvSpPr>
        <p:spPr>
          <a:xfrm>
            <a:off x="188375" y="888525"/>
            <a:ext cx="8511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FFFF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</a:t>
            </a:r>
            <a:r>
              <a:rPr lang="en-GB" sz="41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목표설정</a:t>
            </a:r>
            <a:endParaRPr sz="41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83" name="Google Shape;383;p22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/>
          <p:nvPr/>
        </p:nvSpPr>
        <p:spPr>
          <a:xfrm>
            <a:off x="280825" y="1775863"/>
            <a:ext cx="1926000" cy="584100"/>
          </a:xfrm>
          <a:prstGeom prst="roundRect">
            <a:avLst>
              <a:gd name="adj" fmla="val 35708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타 금융 </a:t>
            </a:r>
            <a:b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플랫폼으로의 이동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89" name="Google Shape;389;p23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3"/>
          <p:cNvSpPr txBox="1"/>
          <p:nvPr/>
        </p:nvSpPr>
        <p:spPr>
          <a:xfrm>
            <a:off x="0" y="4270700"/>
            <a:ext cx="9144000" cy="872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=&gt; 축구 적금 상품 개발 및 하나원큐 활성화 전략을 통한 </a:t>
            </a:r>
            <a:r>
              <a:rPr lang="en-GB" sz="1300" b="1" u="sng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신규고객 약 15만명 유치 및 1,000만 MAU 목표</a:t>
            </a:r>
            <a:endParaRPr sz="1300" b="1" u="sng">
              <a:solidFill>
                <a:schemeClr val="dk1"/>
              </a:solidFill>
              <a:highlight>
                <a:srgbClr val="FAEE9A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1" name="Google Shape;391;p23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3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3" name="Google Shape;393;p23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03.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목표설정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4" name="Google Shape;394;p23"/>
          <p:cNvSpPr/>
          <p:nvPr/>
        </p:nvSpPr>
        <p:spPr>
          <a:xfrm>
            <a:off x="813200" y="988450"/>
            <a:ext cx="984900" cy="339000"/>
          </a:xfrm>
          <a:prstGeom prst="roundRect">
            <a:avLst>
              <a:gd name="adj" fmla="val 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5" name="Google Shape;395;p23"/>
          <p:cNvSpPr/>
          <p:nvPr/>
        </p:nvSpPr>
        <p:spPr>
          <a:xfrm>
            <a:off x="4017725" y="988450"/>
            <a:ext cx="984900" cy="339000"/>
          </a:xfrm>
          <a:prstGeom prst="roundRect">
            <a:avLst>
              <a:gd name="adj" fmla="val 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6" name="Google Shape;396;p23"/>
          <p:cNvSpPr/>
          <p:nvPr/>
        </p:nvSpPr>
        <p:spPr>
          <a:xfrm>
            <a:off x="7193500" y="988450"/>
            <a:ext cx="984900" cy="339000"/>
          </a:xfrm>
          <a:prstGeom prst="roundRect">
            <a:avLst>
              <a:gd name="adj" fmla="val 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효과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6784775" y="1775850"/>
            <a:ext cx="1926000" cy="584100"/>
          </a:xfrm>
          <a:prstGeom prst="roundRect">
            <a:avLst>
              <a:gd name="adj" fmla="val 35708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신규 고객 유치 &amp;</a:t>
            </a:r>
            <a:b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예금 확보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8" name="Google Shape;398;p23"/>
          <p:cNvSpPr/>
          <p:nvPr/>
        </p:nvSpPr>
        <p:spPr>
          <a:xfrm>
            <a:off x="3532800" y="1775850"/>
            <a:ext cx="2008200" cy="584100"/>
          </a:xfrm>
          <a:prstGeom prst="roundRect">
            <a:avLst>
              <a:gd name="adj" fmla="val 3570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IBM Plex Sans KR"/>
                <a:ea typeface="IBM Plex Sans KR"/>
                <a:cs typeface="IBM Plex Sans KR"/>
                <a:sym typeface="IBM Plex Sans KR"/>
              </a:rPr>
              <a:t>축구 적금</a:t>
            </a: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 상품 개발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280825" y="2888213"/>
            <a:ext cx="1926000" cy="584100"/>
          </a:xfrm>
          <a:prstGeom prst="roundRect">
            <a:avLst>
              <a:gd name="adj" fmla="val 35708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타 금융권에 비해 저조한 MAU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6784775" y="2911550"/>
            <a:ext cx="1926000" cy="584100"/>
          </a:xfrm>
          <a:prstGeom prst="roundRect">
            <a:avLst>
              <a:gd name="adj" fmla="val 35708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앱 사용 활성화 &amp;</a:t>
            </a:r>
            <a:b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기존 고객 충성도 확보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3532800" y="2783525"/>
            <a:ext cx="2008200" cy="793500"/>
          </a:xfrm>
          <a:prstGeom prst="roundRect">
            <a:avLst>
              <a:gd name="adj" fmla="val 3570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IBM Plex Sans KR"/>
                <a:ea typeface="IBM Plex Sans KR"/>
                <a:cs typeface="IBM Plex Sans KR"/>
                <a:sym typeface="IBM Plex Sans KR"/>
              </a:rPr>
              <a:t>SNS 소비자 니즈 분석을 통한 </a:t>
            </a:r>
            <a:r>
              <a:rPr lang="en-GB" sz="1300" b="1">
                <a:latin typeface="IBM Plex Sans KR"/>
                <a:ea typeface="IBM Plex Sans KR"/>
                <a:cs typeface="IBM Plex Sans KR"/>
                <a:sym typeface="IBM Plex Sans KR"/>
              </a:rPr>
              <a:t>축구 &amp; 금융</a:t>
            </a:r>
            <a:endParaRPr sz="13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IBM Plex Sans KR"/>
                <a:ea typeface="IBM Plex Sans KR"/>
                <a:cs typeface="IBM Plex Sans KR"/>
                <a:sym typeface="IBM Plex Sans KR"/>
              </a:rPr>
              <a:t>융합 앱  활성화</a:t>
            </a:r>
            <a:r>
              <a:rPr lang="en-GB" sz="1300">
                <a:latin typeface="IBM Plex Sans KR"/>
                <a:ea typeface="IBM Plex Sans KR"/>
                <a:cs typeface="IBM Plex Sans KR"/>
                <a:sym typeface="IBM Plex Sans KR"/>
              </a:rPr>
              <a:t> 전략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2707950" y="1952717"/>
            <a:ext cx="338100" cy="2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23"/>
          <p:cNvPicPr preferRelativeResize="0"/>
          <p:nvPr/>
        </p:nvPicPr>
        <p:blipFill rotWithShape="1">
          <a:blip r:embed="rId4">
            <a:alphaModFix/>
          </a:blip>
          <a:srcRect r="79667" b="78444"/>
          <a:stretch/>
        </p:blipFill>
        <p:spPr>
          <a:xfrm rot="20">
            <a:off x="7579537" y="4224073"/>
            <a:ext cx="517626" cy="54880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3"/>
          <p:cNvSpPr/>
          <p:nvPr/>
        </p:nvSpPr>
        <p:spPr>
          <a:xfrm>
            <a:off x="2707950" y="3088417"/>
            <a:ext cx="338100" cy="2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3"/>
          <p:cNvSpPr/>
          <p:nvPr/>
        </p:nvSpPr>
        <p:spPr>
          <a:xfrm>
            <a:off x="5974300" y="1952717"/>
            <a:ext cx="338100" cy="2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3"/>
          <p:cNvSpPr/>
          <p:nvPr/>
        </p:nvSpPr>
        <p:spPr>
          <a:xfrm>
            <a:off x="5974300" y="3088392"/>
            <a:ext cx="338100" cy="2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23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3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1" name="Google Shape;411;p23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2" name="Google Shape;412;p23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93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"/>
          <p:cNvSpPr txBox="1"/>
          <p:nvPr/>
        </p:nvSpPr>
        <p:spPr>
          <a:xfrm>
            <a:off x="188375" y="888525"/>
            <a:ext cx="8511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FFFF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4.</a:t>
            </a:r>
            <a:r>
              <a:rPr lang="en-GB" sz="41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분석계획</a:t>
            </a:r>
            <a:endParaRPr sz="41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18" name="Google Shape;418;p24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5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307200" y="214325"/>
            <a:ext cx="1861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04.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26" name="Google Shape;426;p25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5"/>
          <p:cNvSpPr/>
          <p:nvPr/>
        </p:nvSpPr>
        <p:spPr>
          <a:xfrm>
            <a:off x="230400" y="963750"/>
            <a:ext cx="1577700" cy="409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데이터 수집</a:t>
            </a:r>
            <a:endParaRPr sz="1600"/>
          </a:p>
        </p:txBody>
      </p:sp>
      <p:sp>
        <p:nvSpPr>
          <p:cNvPr id="428" name="Google Shape;428;p25"/>
          <p:cNvSpPr/>
          <p:nvPr/>
        </p:nvSpPr>
        <p:spPr>
          <a:xfrm>
            <a:off x="2006775" y="963750"/>
            <a:ext cx="1577700" cy="409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데이터 전처리</a:t>
            </a:r>
            <a:endParaRPr sz="1600"/>
          </a:p>
        </p:txBody>
      </p:sp>
      <p:sp>
        <p:nvSpPr>
          <p:cNvPr id="429" name="Google Shape;429;p25"/>
          <p:cNvSpPr/>
          <p:nvPr/>
        </p:nvSpPr>
        <p:spPr>
          <a:xfrm>
            <a:off x="3783150" y="963750"/>
            <a:ext cx="1577700" cy="409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데이터 분석</a:t>
            </a:r>
            <a:endParaRPr sz="1600"/>
          </a:p>
        </p:txBody>
      </p:sp>
      <p:sp>
        <p:nvSpPr>
          <p:cNvPr id="430" name="Google Shape;430;p25"/>
          <p:cNvSpPr/>
          <p:nvPr/>
        </p:nvSpPr>
        <p:spPr>
          <a:xfrm>
            <a:off x="5559525" y="963750"/>
            <a:ext cx="1577700" cy="409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모델링</a:t>
            </a:r>
            <a:endParaRPr sz="1600"/>
          </a:p>
        </p:txBody>
      </p:sp>
      <p:sp>
        <p:nvSpPr>
          <p:cNvPr id="431" name="Google Shape;431;p25"/>
          <p:cNvSpPr/>
          <p:nvPr/>
        </p:nvSpPr>
        <p:spPr>
          <a:xfrm>
            <a:off x="7335900" y="963750"/>
            <a:ext cx="1577700" cy="409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개선안</a:t>
            </a:r>
            <a:endParaRPr sz="1600"/>
          </a:p>
        </p:txBody>
      </p:sp>
      <p:sp>
        <p:nvSpPr>
          <p:cNvPr id="432" name="Google Shape;432;p25"/>
          <p:cNvSpPr/>
          <p:nvPr/>
        </p:nvSpPr>
        <p:spPr>
          <a:xfrm>
            <a:off x="230388" y="1829950"/>
            <a:ext cx="1577700" cy="114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BM Plex Sans KR"/>
                <a:ea typeface="IBM Plex Sans KR"/>
                <a:cs typeface="IBM Plex Sans KR"/>
                <a:sym typeface="IBM Plex Sans KR"/>
              </a:rPr>
              <a:t>K-리그 경기정보</a:t>
            </a:r>
            <a:endParaRPr sz="11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BM Plex Sans KR"/>
                <a:ea typeface="IBM Plex Sans KR"/>
                <a:cs typeface="IBM Plex Sans KR"/>
                <a:sym typeface="IBM Plex Sans KR"/>
              </a:rPr>
              <a:t>1 금융권 적금 상품 정보</a:t>
            </a:r>
            <a:br>
              <a:rPr lang="en-GB" sz="1100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latin typeface="IBM Plex Sans KR"/>
                <a:ea typeface="IBM Plex Sans KR"/>
                <a:cs typeface="IBM Plex Sans KR"/>
                <a:sym typeface="IBM Plex Sans KR"/>
              </a:rPr>
              <a:t>SNS 적금 고객 리뷰</a:t>
            </a:r>
            <a:endParaRPr sz="11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33" name="Google Shape;433;p25"/>
          <p:cNvSpPr/>
          <p:nvPr/>
        </p:nvSpPr>
        <p:spPr>
          <a:xfrm>
            <a:off x="2006763" y="1829950"/>
            <a:ext cx="1577700" cy="114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데이터셋 재구성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Home / Away팀 나누기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전년도 순위 &amp; 연봉 병합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구단별 관중 수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endParaRPr/>
          </a:p>
        </p:txBody>
      </p:sp>
      <p:sp>
        <p:nvSpPr>
          <p:cNvPr id="434" name="Google Shape;434;p25"/>
          <p:cNvSpPr/>
          <p:nvPr/>
        </p:nvSpPr>
        <p:spPr>
          <a:xfrm>
            <a:off x="3783138" y="1829950"/>
            <a:ext cx="1577700" cy="114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5대 금융권 적금 비교 시각화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해시태그 워드 클라우드</a:t>
            </a:r>
            <a:endParaRPr/>
          </a:p>
        </p:txBody>
      </p:sp>
      <p:sp>
        <p:nvSpPr>
          <p:cNvPr id="435" name="Google Shape;435;p25"/>
          <p:cNvSpPr/>
          <p:nvPr/>
        </p:nvSpPr>
        <p:spPr>
          <a:xfrm>
            <a:off x="5559513" y="1829950"/>
            <a:ext cx="1577700" cy="114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축구 승리 예측 모델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 Rogistic Regression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7335888" y="1829950"/>
            <a:ext cx="1577700" cy="114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 txBox="1"/>
          <p:nvPr/>
        </p:nvSpPr>
        <p:spPr>
          <a:xfrm>
            <a:off x="662838" y="1829950"/>
            <a:ext cx="781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크롤링</a:t>
            </a:r>
            <a:endParaRPr sz="1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438" name="Google Shape;438;p25"/>
          <p:cNvCxnSpPr/>
          <p:nvPr/>
        </p:nvCxnSpPr>
        <p:spPr>
          <a:xfrm>
            <a:off x="1913113" y="1808800"/>
            <a:ext cx="0" cy="252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25"/>
          <p:cNvCxnSpPr/>
          <p:nvPr/>
        </p:nvCxnSpPr>
        <p:spPr>
          <a:xfrm>
            <a:off x="3689513" y="1815900"/>
            <a:ext cx="0" cy="2544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25"/>
          <p:cNvCxnSpPr/>
          <p:nvPr/>
        </p:nvCxnSpPr>
        <p:spPr>
          <a:xfrm>
            <a:off x="5465863" y="1805275"/>
            <a:ext cx="0" cy="2531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25"/>
          <p:cNvCxnSpPr/>
          <p:nvPr/>
        </p:nvCxnSpPr>
        <p:spPr>
          <a:xfrm>
            <a:off x="7242263" y="1805275"/>
            <a:ext cx="0" cy="2515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25"/>
          <p:cNvSpPr/>
          <p:nvPr/>
        </p:nvSpPr>
        <p:spPr>
          <a:xfrm>
            <a:off x="3783138" y="3154650"/>
            <a:ext cx="1577700" cy="114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Spearman 검정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카이제곱 검정</a:t>
            </a:r>
            <a:endParaRPr/>
          </a:p>
        </p:txBody>
      </p:sp>
      <p:sp>
        <p:nvSpPr>
          <p:cNvPr id="443" name="Google Shape;443;p25"/>
          <p:cNvSpPr txBox="1"/>
          <p:nvPr/>
        </p:nvSpPr>
        <p:spPr>
          <a:xfrm>
            <a:off x="4307038" y="1829950"/>
            <a:ext cx="781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EDA</a:t>
            </a:r>
            <a:endParaRPr sz="1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4" name="Google Shape;444;p25"/>
          <p:cNvSpPr txBox="1"/>
          <p:nvPr/>
        </p:nvSpPr>
        <p:spPr>
          <a:xfrm>
            <a:off x="4137488" y="3154650"/>
            <a:ext cx="999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통계 검정</a:t>
            </a:r>
            <a:endParaRPr sz="1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5" name="Google Shape;445;p25"/>
          <p:cNvSpPr txBox="1"/>
          <p:nvPr/>
        </p:nvSpPr>
        <p:spPr>
          <a:xfrm>
            <a:off x="2460513" y="1829950"/>
            <a:ext cx="781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전처리</a:t>
            </a:r>
            <a:endParaRPr sz="1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6" name="Google Shape;446;p25"/>
          <p:cNvSpPr/>
          <p:nvPr/>
        </p:nvSpPr>
        <p:spPr>
          <a:xfrm>
            <a:off x="2006763" y="3154650"/>
            <a:ext cx="1577700" cy="114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Home / Away 분류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득실 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ELO - Rating</a:t>
            </a:r>
            <a:endParaRPr/>
          </a:p>
        </p:txBody>
      </p:sp>
      <p:sp>
        <p:nvSpPr>
          <p:cNvPr id="447" name="Google Shape;447;p25"/>
          <p:cNvSpPr txBox="1"/>
          <p:nvPr/>
        </p:nvSpPr>
        <p:spPr>
          <a:xfrm>
            <a:off x="2391525" y="3154650"/>
            <a:ext cx="9132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파생변수</a:t>
            </a:r>
            <a:endParaRPr sz="1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8" name="Google Shape;448;p25"/>
          <p:cNvSpPr txBox="1"/>
          <p:nvPr/>
        </p:nvSpPr>
        <p:spPr>
          <a:xfrm>
            <a:off x="5891764" y="1829950"/>
            <a:ext cx="9132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머신러닝</a:t>
            </a:r>
            <a:endParaRPr sz="1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7335913" y="1814900"/>
            <a:ext cx="15777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축구 적금 개발</a:t>
            </a:r>
            <a:endParaRPr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하나원큐 활성화 마케팅</a:t>
            </a:r>
            <a:endParaRPr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5559513" y="3154650"/>
            <a:ext cx="1577700" cy="114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K리그 구단별 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승리 예측 모델 기반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몬테카를로 시뮬레이션</a:t>
            </a:r>
            <a:endParaRPr/>
          </a:p>
        </p:txBody>
      </p:sp>
      <p:sp>
        <p:nvSpPr>
          <p:cNvPr id="451" name="Google Shape;451;p25"/>
          <p:cNvSpPr txBox="1"/>
          <p:nvPr/>
        </p:nvSpPr>
        <p:spPr>
          <a:xfrm>
            <a:off x="5848413" y="3154650"/>
            <a:ext cx="1102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시뮬레이션</a:t>
            </a:r>
            <a:endParaRPr sz="1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3" name="Google Shape;453;p25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4" name="Google Shape;454;p25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5" name="Google Shape;455;p25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6" name="Google Shape;456;p25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"/>
          <p:cNvSpPr/>
          <p:nvPr/>
        </p:nvSpPr>
        <p:spPr>
          <a:xfrm>
            <a:off x="2210425" y="3706325"/>
            <a:ext cx="795000" cy="102900"/>
          </a:xfrm>
          <a:prstGeom prst="rtTriangle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 rot="8776324">
            <a:off x="155234" y="3754504"/>
            <a:ext cx="251778" cy="161335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/>
          <p:nvPr/>
        </p:nvSpPr>
        <p:spPr>
          <a:xfrm rot="8482742">
            <a:off x="6406234" y="3577616"/>
            <a:ext cx="345581" cy="179912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6"/>
          <p:cNvSpPr/>
          <p:nvPr/>
        </p:nvSpPr>
        <p:spPr>
          <a:xfrm>
            <a:off x="1153324" y="1328850"/>
            <a:ext cx="1365900" cy="364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6"/>
          <p:cNvSpPr/>
          <p:nvPr/>
        </p:nvSpPr>
        <p:spPr>
          <a:xfrm>
            <a:off x="118577" y="2662875"/>
            <a:ext cx="2332500" cy="1946400"/>
          </a:xfrm>
          <a:prstGeom prst="trapezoid">
            <a:avLst>
              <a:gd name="adj" fmla="val 25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6"/>
          <p:cNvSpPr/>
          <p:nvPr/>
        </p:nvSpPr>
        <p:spPr>
          <a:xfrm rot="-172167">
            <a:off x="6497151" y="1982416"/>
            <a:ext cx="2558908" cy="1932915"/>
          </a:xfrm>
          <a:prstGeom prst="trapezoid">
            <a:avLst>
              <a:gd name="adj" fmla="val 25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6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6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307200" y="214325"/>
            <a:ext cx="1861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04.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70" name="Google Shape;470;p26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6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75" y="1885125"/>
            <a:ext cx="2571426" cy="18146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3" name="Google Shape;473;p26"/>
          <p:cNvPicPr preferRelativeResize="0"/>
          <p:nvPr/>
        </p:nvPicPr>
        <p:blipFill rotWithShape="1">
          <a:blip r:embed="rId5">
            <a:alphaModFix/>
          </a:blip>
          <a:srcRect r="14763"/>
          <a:stretch/>
        </p:blipFill>
        <p:spPr>
          <a:xfrm>
            <a:off x="6387900" y="3691250"/>
            <a:ext cx="2705101" cy="91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4" name="Google Shape;474;p26"/>
          <p:cNvSpPr/>
          <p:nvPr/>
        </p:nvSpPr>
        <p:spPr>
          <a:xfrm>
            <a:off x="328063" y="1306488"/>
            <a:ext cx="1323600" cy="409200"/>
          </a:xfrm>
          <a:prstGeom prst="roundRect">
            <a:avLst>
              <a:gd name="adj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K리그1 경기정보 (2015-2023)</a:t>
            </a:r>
            <a:endParaRPr sz="1000"/>
          </a:p>
        </p:txBody>
      </p:sp>
      <p:pic>
        <p:nvPicPr>
          <p:cNvPr id="475" name="Google Shape;475;p26"/>
          <p:cNvPicPr preferRelativeResize="0"/>
          <p:nvPr/>
        </p:nvPicPr>
        <p:blipFill rotWithShape="1">
          <a:blip r:embed="rId6">
            <a:alphaModFix/>
          </a:blip>
          <a:srcRect l="17066" t="5891" r="8600"/>
          <a:stretch/>
        </p:blipFill>
        <p:spPr>
          <a:xfrm>
            <a:off x="3583463" y="1871275"/>
            <a:ext cx="2186503" cy="18146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6" name="Google Shape;476;p26"/>
          <p:cNvSpPr/>
          <p:nvPr/>
        </p:nvSpPr>
        <p:spPr>
          <a:xfrm>
            <a:off x="3983975" y="1306500"/>
            <a:ext cx="1323600" cy="409200"/>
          </a:xfrm>
          <a:prstGeom prst="roundRect">
            <a:avLst>
              <a:gd name="adj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1금융권 </a:t>
            </a:r>
            <a:br>
              <a:rPr lang="en-GB" sz="10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</a:br>
            <a:r>
              <a:rPr lang="en-GB" sz="10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적금 상품 정보</a:t>
            </a:r>
            <a:endParaRPr sz="1000"/>
          </a:p>
        </p:txBody>
      </p:sp>
      <p:sp>
        <p:nvSpPr>
          <p:cNvPr id="477" name="Google Shape;477;p26"/>
          <p:cNvSpPr/>
          <p:nvPr/>
        </p:nvSpPr>
        <p:spPr>
          <a:xfrm>
            <a:off x="7017650" y="1306500"/>
            <a:ext cx="1323600" cy="409200"/>
          </a:xfrm>
          <a:prstGeom prst="roundRect">
            <a:avLst>
              <a:gd name="adj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인스타그램 게시물 </a:t>
            </a:r>
            <a:endParaRPr sz="1000"/>
          </a:p>
        </p:txBody>
      </p:sp>
      <p:sp>
        <p:nvSpPr>
          <p:cNvPr id="478" name="Google Shape;478;p26"/>
          <p:cNvSpPr/>
          <p:nvPr/>
        </p:nvSpPr>
        <p:spPr>
          <a:xfrm>
            <a:off x="3681013" y="3459450"/>
            <a:ext cx="2008200" cy="1609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9" name="Google Shape;47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4699" y="3459450"/>
            <a:ext cx="1914875" cy="15119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0" name="Google Shape;48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50" y="3804099"/>
            <a:ext cx="2847100" cy="11404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1" name="Google Shape;481;p26"/>
          <p:cNvSpPr txBox="1"/>
          <p:nvPr/>
        </p:nvSpPr>
        <p:spPr>
          <a:xfrm>
            <a:off x="1501100" y="1342250"/>
            <a:ext cx="11157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(1945,25)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482" name="Google Shape;482;p26"/>
          <p:cNvCxnSpPr/>
          <p:nvPr/>
        </p:nvCxnSpPr>
        <p:spPr>
          <a:xfrm flipH="1">
            <a:off x="3268825" y="1987675"/>
            <a:ext cx="11400" cy="296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26"/>
          <p:cNvCxnSpPr/>
          <p:nvPr/>
        </p:nvCxnSpPr>
        <p:spPr>
          <a:xfrm flipH="1">
            <a:off x="6063700" y="1987675"/>
            <a:ext cx="11400" cy="296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26"/>
          <p:cNvPicPr preferRelativeResize="0"/>
          <p:nvPr/>
        </p:nvPicPr>
        <p:blipFill rotWithShape="1">
          <a:blip r:embed="rId9">
            <a:alphaModFix/>
          </a:blip>
          <a:srcRect l="18126" t="3870" r="10199" b="2188"/>
          <a:stretch/>
        </p:blipFill>
        <p:spPr>
          <a:xfrm>
            <a:off x="6424775" y="1947500"/>
            <a:ext cx="2536502" cy="1511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5" name="Google Shape;485;p26"/>
          <p:cNvSpPr/>
          <p:nvPr/>
        </p:nvSpPr>
        <p:spPr>
          <a:xfrm>
            <a:off x="7659971" y="2121979"/>
            <a:ext cx="996000" cy="540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7520459" y="3201450"/>
            <a:ext cx="318000" cy="75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5273600" y="3136950"/>
            <a:ext cx="375300" cy="192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6"/>
          <p:cNvSpPr/>
          <p:nvPr/>
        </p:nvSpPr>
        <p:spPr>
          <a:xfrm>
            <a:off x="331725" y="2797625"/>
            <a:ext cx="1914900" cy="909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9" name="Google Shape;489;p26"/>
          <p:cNvCxnSpPr/>
          <p:nvPr/>
        </p:nvCxnSpPr>
        <p:spPr>
          <a:xfrm flipH="1">
            <a:off x="131575" y="3698225"/>
            <a:ext cx="194700" cy="11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26"/>
          <p:cNvCxnSpPr/>
          <p:nvPr/>
        </p:nvCxnSpPr>
        <p:spPr>
          <a:xfrm>
            <a:off x="2247525" y="3702825"/>
            <a:ext cx="7317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26"/>
          <p:cNvCxnSpPr/>
          <p:nvPr/>
        </p:nvCxnSpPr>
        <p:spPr>
          <a:xfrm flipH="1">
            <a:off x="3660975" y="3324150"/>
            <a:ext cx="1615200" cy="12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26"/>
          <p:cNvCxnSpPr/>
          <p:nvPr/>
        </p:nvCxnSpPr>
        <p:spPr>
          <a:xfrm flipH="1">
            <a:off x="5564925" y="3341375"/>
            <a:ext cx="81900" cy="129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26"/>
          <p:cNvCxnSpPr/>
          <p:nvPr/>
        </p:nvCxnSpPr>
        <p:spPr>
          <a:xfrm flipH="1">
            <a:off x="6390150" y="2650000"/>
            <a:ext cx="1267500" cy="103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26"/>
          <p:cNvCxnSpPr/>
          <p:nvPr/>
        </p:nvCxnSpPr>
        <p:spPr>
          <a:xfrm>
            <a:off x="8647825" y="2658150"/>
            <a:ext cx="432300" cy="1028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5" name="Google Shape;495;p26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6" name="Google Shape;496;p26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7" name="Google Shape;497;p26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8" name="Google Shape;498;p26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9" name="Google Shape;499;p26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00" name="Google Shape;500;p26"/>
          <p:cNvSpPr txBox="1"/>
          <p:nvPr/>
        </p:nvSpPr>
        <p:spPr>
          <a:xfrm>
            <a:off x="466425" y="802425"/>
            <a:ext cx="81495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 수집 - 크롤링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07" name="Google Shape;507;p27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7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497625" y="1342238"/>
            <a:ext cx="1163100" cy="279000"/>
          </a:xfrm>
          <a:prstGeom prst="roundRect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IBM Plex Sans KR"/>
                <a:ea typeface="IBM Plex Sans KR"/>
                <a:cs typeface="IBM Plex Sans KR"/>
                <a:sym typeface="IBM Plex Sans KR"/>
              </a:rPr>
              <a:t>축구 데이터</a:t>
            </a:r>
            <a:endParaRPr sz="1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10" name="Google Shape;510;p27"/>
          <p:cNvPicPr preferRelativeResize="0"/>
          <p:nvPr/>
        </p:nvPicPr>
        <p:blipFill rotWithShape="1">
          <a:blip r:embed="rId4">
            <a:alphaModFix/>
          </a:blip>
          <a:srcRect b="30719"/>
          <a:stretch/>
        </p:blipFill>
        <p:spPr>
          <a:xfrm>
            <a:off x="2306875" y="1880850"/>
            <a:ext cx="6146701" cy="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7"/>
          <p:cNvPicPr preferRelativeResize="0"/>
          <p:nvPr/>
        </p:nvPicPr>
        <p:blipFill rotWithShape="1">
          <a:blip r:embed="rId5">
            <a:alphaModFix/>
          </a:blip>
          <a:srcRect b="40412"/>
          <a:stretch/>
        </p:blipFill>
        <p:spPr>
          <a:xfrm>
            <a:off x="2306875" y="2840400"/>
            <a:ext cx="6146701" cy="103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7"/>
          <p:cNvPicPr preferRelativeResize="0"/>
          <p:nvPr/>
        </p:nvPicPr>
        <p:blipFill rotWithShape="1">
          <a:blip r:embed="rId6">
            <a:alphaModFix/>
          </a:blip>
          <a:srcRect b="48143"/>
          <a:stretch/>
        </p:blipFill>
        <p:spPr>
          <a:xfrm>
            <a:off x="2306875" y="3957675"/>
            <a:ext cx="6146700" cy="88463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7"/>
          <p:cNvSpPr/>
          <p:nvPr/>
        </p:nvSpPr>
        <p:spPr>
          <a:xfrm>
            <a:off x="396975" y="1889963"/>
            <a:ext cx="1364400" cy="8847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IBM Plex Sans KR"/>
                <a:ea typeface="IBM Plex Sans KR"/>
                <a:cs typeface="IBM Plex Sans KR"/>
                <a:sym typeface="IBM Plex Sans KR"/>
              </a:rPr>
              <a:t>원본 데이터</a:t>
            </a:r>
            <a:br>
              <a:rPr lang="en-GB" sz="1200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latin typeface="IBM Plex Sans KR"/>
                <a:ea typeface="IBM Plex Sans KR"/>
                <a:cs typeface="IBM Plex Sans KR"/>
                <a:sym typeface="IBM Plex Sans KR"/>
              </a:rPr>
              <a:t>홈팀/어웨이팀의 구분이 없음</a:t>
            </a:r>
            <a:br>
              <a:rPr lang="en-GB" sz="1100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latin typeface="IBM Plex Sans KR"/>
                <a:ea typeface="IBM Plex Sans KR"/>
                <a:cs typeface="IBM Plex Sans KR"/>
                <a:sym typeface="IBM Plex Sans KR"/>
              </a:rPr>
              <a:t>컬럼명 다름</a:t>
            </a:r>
            <a:endParaRPr sz="11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14" name="Google Shape;514;p27"/>
          <p:cNvSpPr/>
          <p:nvPr/>
        </p:nvSpPr>
        <p:spPr>
          <a:xfrm>
            <a:off x="396975" y="2938988"/>
            <a:ext cx="1364400" cy="8847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IBM Plex Sans KR"/>
                <a:ea typeface="IBM Plex Sans KR"/>
                <a:cs typeface="IBM Plex Sans KR"/>
                <a:sym typeface="IBM Plex Sans KR"/>
              </a:rPr>
              <a:t>데이터셋 재구성①</a:t>
            </a:r>
            <a:endParaRPr sz="11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BM Plex Sans KR"/>
                <a:ea typeface="IBM Plex Sans KR"/>
                <a:cs typeface="IBM Plex Sans KR"/>
                <a:sym typeface="IBM Plex Sans KR"/>
              </a:rPr>
              <a:t>홈/어웨이 구분</a:t>
            </a:r>
            <a:br>
              <a:rPr lang="en-GB" sz="1200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200">
                <a:latin typeface="IBM Plex Sans KR"/>
                <a:ea typeface="IBM Plex Sans KR"/>
                <a:cs typeface="IBM Plex Sans KR"/>
                <a:sym typeface="IBM Plex Sans KR"/>
              </a:rPr>
              <a:t>ID, 년도 생성</a:t>
            </a:r>
            <a:br>
              <a:rPr lang="en-GB" sz="1200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200">
                <a:latin typeface="IBM Plex Sans KR"/>
                <a:ea typeface="IBM Plex Sans KR"/>
                <a:cs typeface="IBM Plex Sans KR"/>
                <a:sym typeface="IBM Plex Sans KR"/>
              </a:rPr>
              <a:t>컬럼명 통일화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15" name="Google Shape;515;p27"/>
          <p:cNvSpPr/>
          <p:nvPr/>
        </p:nvSpPr>
        <p:spPr>
          <a:xfrm>
            <a:off x="396975" y="4034900"/>
            <a:ext cx="1364400" cy="8847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데이터셋 재구성②</a:t>
            </a:r>
            <a:endParaRPr sz="11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전년도 순위, 연봉, 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득실, 결과 변수 추가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16" name="Google Shape;516;p27"/>
          <p:cNvSpPr/>
          <p:nvPr/>
        </p:nvSpPr>
        <p:spPr>
          <a:xfrm>
            <a:off x="3396975" y="2840400"/>
            <a:ext cx="2350500" cy="279000"/>
          </a:xfrm>
          <a:prstGeom prst="rect">
            <a:avLst/>
          </a:prstGeom>
          <a:solidFill>
            <a:srgbClr val="FAEE9A">
              <a:alpha val="48100"/>
            </a:srgbClr>
          </a:solidFill>
          <a:ln w="19050" cap="flat" cmpd="sng">
            <a:solidFill>
              <a:srgbClr val="FFD9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128875" y="2836175"/>
            <a:ext cx="2274600" cy="279000"/>
          </a:xfrm>
          <a:prstGeom prst="rect">
            <a:avLst/>
          </a:prstGeom>
          <a:solidFill>
            <a:srgbClr val="FAEE9A">
              <a:alpha val="48100"/>
            </a:srgbClr>
          </a:solidFill>
          <a:ln w="19050" cap="flat" cmpd="sng">
            <a:solidFill>
              <a:srgbClr val="FFD9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5932000" y="3957675"/>
            <a:ext cx="2471400" cy="330600"/>
          </a:xfrm>
          <a:prstGeom prst="rect">
            <a:avLst/>
          </a:prstGeom>
          <a:solidFill>
            <a:srgbClr val="FAEE9A">
              <a:alpha val="48100"/>
            </a:srgbClr>
          </a:solidFill>
          <a:ln w="19050" cap="flat" cmpd="sng">
            <a:solidFill>
              <a:srgbClr val="FFD9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 txBox="1"/>
          <p:nvPr/>
        </p:nvSpPr>
        <p:spPr>
          <a:xfrm>
            <a:off x="1761375" y="1290475"/>
            <a:ext cx="3903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모델에 넣을 데이터 셋을 재구성</a:t>
            </a:r>
            <a:endParaRPr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0" name="Google Shape;520;p27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1" name="Google Shape;521;p27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2" name="Google Shape;522;p27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3" name="Google Shape;523;p27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4" name="Google Shape;524;p27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5" name="Google Shape;525;p27"/>
          <p:cNvSpPr txBox="1"/>
          <p:nvPr/>
        </p:nvSpPr>
        <p:spPr>
          <a:xfrm>
            <a:off x="307200" y="214325"/>
            <a:ext cx="1861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04.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6" name="Google Shape;526;p27"/>
          <p:cNvSpPr txBox="1"/>
          <p:nvPr/>
        </p:nvSpPr>
        <p:spPr>
          <a:xfrm>
            <a:off x="466425" y="802425"/>
            <a:ext cx="81495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 전처리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8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3" name="Google Shape;533;p28"/>
          <p:cNvSpPr/>
          <p:nvPr/>
        </p:nvSpPr>
        <p:spPr>
          <a:xfrm>
            <a:off x="230400" y="1950300"/>
            <a:ext cx="2364000" cy="30045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4" name="Google Shape;534;p28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8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8"/>
          <p:cNvSpPr txBox="1"/>
          <p:nvPr/>
        </p:nvSpPr>
        <p:spPr>
          <a:xfrm>
            <a:off x="466425" y="802425"/>
            <a:ext cx="81495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파생변수 생성 - ELO rating system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7" name="Google Shape;537;p28"/>
          <p:cNvSpPr txBox="1"/>
          <p:nvPr/>
        </p:nvSpPr>
        <p:spPr>
          <a:xfrm>
            <a:off x="5235600" y="4728000"/>
            <a:ext cx="413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*김필수, 이상현 and 서재현. (2024). 엘로 평점 시스템과 머신러닝 알고리즘을 적용한 선행적 한국프로축구 경기 결과 예측 및 분류모형 성능평가. 디지털콘텐츠학회논문지, 25(3), 719-732.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28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9" name="Google Shape;539;p28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0" name="Google Shape;540;p28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1" name="Google Shape;541;p28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2" name="Google Shape;542;p28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3" name="Google Shape;543;p28"/>
          <p:cNvSpPr txBox="1"/>
          <p:nvPr/>
        </p:nvSpPr>
        <p:spPr>
          <a:xfrm>
            <a:off x="466425" y="1150900"/>
            <a:ext cx="750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solidFill>
                  <a:srgbClr val="20212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엘로 평점 시스템</a:t>
            </a:r>
            <a:r>
              <a:rPr lang="en-GB" sz="1050">
                <a:solidFill>
                  <a:srgbClr val="20212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(Elo rating system)은 팀의 성과를 해당 팀의 역량에 대한 동적인 평가(dynamic evaluation)를 가능하게 한다. 프로축구 경기에 있어서 과거 경기의 결과인 시계열적 특성을 반영.</a:t>
            </a:r>
            <a:endParaRPr sz="1050">
              <a:solidFill>
                <a:srgbClr val="20212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0212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20212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544" name="Google Shape;5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00" y="2319913"/>
            <a:ext cx="1655900" cy="22652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45" name="Google Shape;545;p28"/>
          <p:cNvSpPr txBox="1"/>
          <p:nvPr/>
        </p:nvSpPr>
        <p:spPr>
          <a:xfrm>
            <a:off x="582700" y="4555500"/>
            <a:ext cx="188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 c=10 d=400 는 논문을 참고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46" name="Google Shape;546;p28"/>
          <p:cNvSpPr/>
          <p:nvPr/>
        </p:nvSpPr>
        <p:spPr>
          <a:xfrm>
            <a:off x="881600" y="1798308"/>
            <a:ext cx="10581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산출 공식</a:t>
            </a: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47" name="Google Shape;547;p28"/>
          <p:cNvPicPr preferRelativeResize="0"/>
          <p:nvPr/>
        </p:nvPicPr>
        <p:blipFill rotWithShape="1">
          <a:blip r:embed="rId5">
            <a:alphaModFix/>
          </a:blip>
          <a:srcRect r="67363"/>
          <a:stretch/>
        </p:blipFill>
        <p:spPr>
          <a:xfrm>
            <a:off x="2853550" y="2286929"/>
            <a:ext cx="2867195" cy="203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8"/>
          <p:cNvPicPr preferRelativeResize="0"/>
          <p:nvPr/>
        </p:nvPicPr>
        <p:blipFill rotWithShape="1">
          <a:blip r:embed="rId5">
            <a:alphaModFix/>
          </a:blip>
          <a:srcRect l="67909"/>
          <a:stretch/>
        </p:blipFill>
        <p:spPr>
          <a:xfrm>
            <a:off x="5720730" y="2286929"/>
            <a:ext cx="2819339" cy="203191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8"/>
          <p:cNvSpPr/>
          <p:nvPr/>
        </p:nvSpPr>
        <p:spPr>
          <a:xfrm>
            <a:off x="5720730" y="2143600"/>
            <a:ext cx="1452600" cy="2175300"/>
          </a:xfrm>
          <a:prstGeom prst="rect">
            <a:avLst/>
          </a:prstGeom>
          <a:solidFill>
            <a:srgbClr val="FAEE9A">
              <a:alpha val="48100"/>
            </a:srgbClr>
          </a:solidFill>
          <a:ln w="19050" cap="flat" cmpd="sng">
            <a:solidFill>
              <a:srgbClr val="F1C23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8"/>
          <p:cNvSpPr/>
          <p:nvPr/>
        </p:nvSpPr>
        <p:spPr>
          <a:xfrm>
            <a:off x="7969511" y="2143600"/>
            <a:ext cx="646500" cy="2175300"/>
          </a:xfrm>
          <a:prstGeom prst="rect">
            <a:avLst/>
          </a:prstGeom>
          <a:solidFill>
            <a:srgbClr val="FAEE9A">
              <a:alpha val="48100"/>
            </a:srgbClr>
          </a:solidFill>
          <a:ln w="19050" cap="flat" cmpd="sng">
            <a:solidFill>
              <a:srgbClr val="F1C23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8"/>
          <p:cNvSpPr txBox="1"/>
          <p:nvPr/>
        </p:nvSpPr>
        <p:spPr>
          <a:xfrm>
            <a:off x="307200" y="214325"/>
            <a:ext cx="1861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04.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93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9"/>
          <p:cNvSpPr txBox="1"/>
          <p:nvPr/>
        </p:nvSpPr>
        <p:spPr>
          <a:xfrm>
            <a:off x="188375" y="888525"/>
            <a:ext cx="8511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FFFF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5.</a:t>
            </a:r>
            <a:r>
              <a:rPr lang="en-GB" sz="41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데이터 분석 결과</a:t>
            </a:r>
            <a:endParaRPr sz="41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57" name="Google Shape;557;p29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0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64" name="Google Shape;564;p30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05.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65" name="Google Shape;565;p30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 txBox="1"/>
          <p:nvPr/>
        </p:nvSpPr>
        <p:spPr>
          <a:xfrm>
            <a:off x="466425" y="802425"/>
            <a:ext cx="482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축구 적금 상품 개발을 하는 이유?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68" name="Google Shape;568;p30"/>
          <p:cNvPicPr preferRelativeResize="0"/>
          <p:nvPr/>
        </p:nvPicPr>
        <p:blipFill rotWithShape="1">
          <a:blip r:embed="rId4">
            <a:alphaModFix/>
          </a:blip>
          <a:srcRect t="12195" r="4251"/>
          <a:stretch/>
        </p:blipFill>
        <p:spPr>
          <a:xfrm>
            <a:off x="330975" y="1595635"/>
            <a:ext cx="3934308" cy="331847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0"/>
          <p:cNvSpPr/>
          <p:nvPr/>
        </p:nvSpPr>
        <p:spPr>
          <a:xfrm>
            <a:off x="2290096" y="2711144"/>
            <a:ext cx="2042700" cy="611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0"/>
          <p:cNvSpPr/>
          <p:nvPr/>
        </p:nvSpPr>
        <p:spPr>
          <a:xfrm>
            <a:off x="3277042" y="3389427"/>
            <a:ext cx="988500" cy="866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353182" y="4454827"/>
            <a:ext cx="877200" cy="581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 txBox="1"/>
          <p:nvPr/>
        </p:nvSpPr>
        <p:spPr>
          <a:xfrm>
            <a:off x="3167250" y="4882675"/>
            <a:ext cx="28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[출처 : 하나금융연구소]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73" name="Google Shape;573;p30"/>
          <p:cNvSpPr/>
          <p:nvPr/>
        </p:nvSpPr>
        <p:spPr>
          <a:xfrm>
            <a:off x="4572000" y="2484951"/>
            <a:ext cx="4273800" cy="1513800"/>
          </a:xfrm>
          <a:prstGeom prst="rect">
            <a:avLst/>
          </a:prstGeom>
          <a:solidFill>
            <a:srgbClr val="FAEE9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IBM Plex Sans KR"/>
                <a:ea typeface="IBM Plex Sans KR"/>
                <a:cs typeface="IBM Plex Sans KR"/>
                <a:sym typeface="IBM Plex Sans KR"/>
              </a:rPr>
              <a:t>재미와 흥미를 중요시하는 세대가 다수 나타남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IBM Plex Sans KR"/>
                <a:ea typeface="IBM Plex Sans KR"/>
                <a:cs typeface="IBM Plex Sans KR"/>
                <a:sym typeface="IBM Plex Sans KR"/>
              </a:rPr>
              <a:t>⇒ </a:t>
            </a:r>
            <a:r>
              <a:rPr lang="en-GB" sz="1300" b="1">
                <a:latin typeface="IBM Plex Sans KR"/>
                <a:ea typeface="IBM Plex Sans KR"/>
                <a:cs typeface="IBM Plex Sans KR"/>
                <a:sym typeface="IBM Plex Sans KR"/>
              </a:rPr>
              <a:t>흥미를 유발하는</a:t>
            </a:r>
            <a:r>
              <a:rPr lang="en-GB" sz="130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GB" sz="1300" b="1">
                <a:latin typeface="IBM Plex Sans KR"/>
                <a:ea typeface="IBM Plex Sans KR"/>
                <a:cs typeface="IBM Plex Sans KR"/>
                <a:sym typeface="IBM Plex Sans KR"/>
              </a:rPr>
              <a:t>축구 관련 콘텐츠를 개발할 필요</a:t>
            </a:r>
            <a:r>
              <a:rPr lang="en-GB" sz="1300">
                <a:latin typeface="IBM Plex Sans KR"/>
                <a:ea typeface="IBM Plex Sans KR"/>
                <a:cs typeface="IBM Plex Sans KR"/>
                <a:sym typeface="IBM Plex Sans KR"/>
              </a:rPr>
              <a:t>가 있음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IBM Plex Sans KR"/>
                <a:ea typeface="IBM Plex Sans KR"/>
                <a:cs typeface="IBM Plex Sans KR"/>
                <a:sym typeface="IBM Plex Sans KR"/>
              </a:rPr>
              <a:t>“축구 적금 상품”</a:t>
            </a:r>
            <a:endParaRPr sz="15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IBM Plex Sans KR"/>
                <a:ea typeface="IBM Plex Sans KR"/>
                <a:cs typeface="IBM Plex Sans KR"/>
                <a:sym typeface="IBM Plex Sans KR"/>
              </a:rPr>
              <a:t>: 응원하는 구단이 승리시 우대금리를 주는 적금 상품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4" name="Google Shape;574;p30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5" name="Google Shape;575;p30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6" name="Google Shape;576;p30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9" name="Google Shape;579;p30"/>
          <p:cNvSpPr txBox="1"/>
          <p:nvPr/>
        </p:nvSpPr>
        <p:spPr>
          <a:xfrm>
            <a:off x="558971" y="1272907"/>
            <a:ext cx="3512100" cy="30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[금융의 가치/역할 기대차이]</a:t>
            </a:r>
            <a:endParaRPr sz="10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1"/>
          <p:cNvSpPr txBox="1"/>
          <p:nvPr/>
        </p:nvSpPr>
        <p:spPr>
          <a:xfrm>
            <a:off x="0" y="4258650"/>
            <a:ext cx="9144000" cy="872700"/>
          </a:xfrm>
          <a:prstGeom prst="rect">
            <a:avLst/>
          </a:prstGeom>
          <a:solidFill>
            <a:srgbClr val="FAEE9A">
              <a:alpha val="2975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 u="sng">
              <a:solidFill>
                <a:schemeClr val="dk1"/>
              </a:solidFill>
              <a:highlight>
                <a:srgbClr val="FAEE9A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85" name="Google Shape;585;p31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1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87" name="Google Shape;587;p31"/>
          <p:cNvGrpSpPr/>
          <p:nvPr/>
        </p:nvGrpSpPr>
        <p:grpSpPr>
          <a:xfrm>
            <a:off x="173275" y="1382475"/>
            <a:ext cx="2450158" cy="2796275"/>
            <a:chOff x="307200" y="874300"/>
            <a:chExt cx="2450158" cy="2796275"/>
          </a:xfrm>
        </p:grpSpPr>
        <p:pic>
          <p:nvPicPr>
            <p:cNvPr id="588" name="Google Shape;58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200" y="874300"/>
              <a:ext cx="2400400" cy="2729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31"/>
            <p:cNvSpPr txBox="1"/>
            <p:nvPr/>
          </p:nvSpPr>
          <p:spPr>
            <a:xfrm>
              <a:off x="589700" y="3470175"/>
              <a:ext cx="2073000" cy="20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금리(%)</a:t>
              </a:r>
              <a:endParaRPr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590" name="Google Shape;590;p31"/>
            <p:cNvSpPr txBox="1"/>
            <p:nvPr/>
          </p:nvSpPr>
          <p:spPr>
            <a:xfrm>
              <a:off x="720750" y="3382600"/>
              <a:ext cx="1839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2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591" name="Google Shape;591;p31"/>
            <p:cNvSpPr txBox="1"/>
            <p:nvPr/>
          </p:nvSpPr>
          <p:spPr>
            <a:xfrm>
              <a:off x="1007425" y="3382600"/>
              <a:ext cx="1839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4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592" name="Google Shape;592;p31"/>
            <p:cNvSpPr txBox="1"/>
            <p:nvPr/>
          </p:nvSpPr>
          <p:spPr>
            <a:xfrm>
              <a:off x="1294100" y="3382600"/>
              <a:ext cx="1839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6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593" name="Google Shape;593;p31"/>
            <p:cNvSpPr txBox="1"/>
            <p:nvPr/>
          </p:nvSpPr>
          <p:spPr>
            <a:xfrm>
              <a:off x="1605150" y="3382600"/>
              <a:ext cx="1839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8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594" name="Google Shape;594;p31"/>
            <p:cNvSpPr txBox="1"/>
            <p:nvPr/>
          </p:nvSpPr>
          <p:spPr>
            <a:xfrm>
              <a:off x="1840457" y="3382600"/>
              <a:ext cx="3354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10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595" name="Google Shape;595;p31"/>
            <p:cNvSpPr txBox="1"/>
            <p:nvPr/>
          </p:nvSpPr>
          <p:spPr>
            <a:xfrm>
              <a:off x="2135307" y="3382600"/>
              <a:ext cx="3354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12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596" name="Google Shape;596;p31"/>
            <p:cNvSpPr txBox="1"/>
            <p:nvPr/>
          </p:nvSpPr>
          <p:spPr>
            <a:xfrm>
              <a:off x="2421957" y="3382600"/>
              <a:ext cx="3354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10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597" name="Google Shape;597;p31"/>
            <p:cNvSpPr txBox="1"/>
            <p:nvPr/>
          </p:nvSpPr>
          <p:spPr>
            <a:xfrm>
              <a:off x="2421957" y="3382600"/>
              <a:ext cx="3354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14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pic>
        <p:nvPicPr>
          <p:cNvPr id="598" name="Google Shape;5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473" y="1146100"/>
            <a:ext cx="3771127" cy="296425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1"/>
          <p:cNvSpPr txBox="1"/>
          <p:nvPr/>
        </p:nvSpPr>
        <p:spPr>
          <a:xfrm>
            <a:off x="455775" y="1222300"/>
            <a:ext cx="2073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[은행 최고금리 및 기본금리 분포]</a:t>
            </a:r>
            <a:endParaRPr sz="9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grpSp>
        <p:nvGrpSpPr>
          <p:cNvPr id="600" name="Google Shape;600;p31"/>
          <p:cNvGrpSpPr/>
          <p:nvPr/>
        </p:nvGrpSpPr>
        <p:grpSpPr>
          <a:xfrm>
            <a:off x="1655125" y="1518987"/>
            <a:ext cx="722404" cy="233700"/>
            <a:chOff x="1494175" y="2337925"/>
            <a:chExt cx="722404" cy="233700"/>
          </a:xfrm>
        </p:grpSpPr>
        <p:sp>
          <p:nvSpPr>
            <p:cNvPr id="601" name="Google Shape;601;p31"/>
            <p:cNvSpPr/>
            <p:nvPr/>
          </p:nvSpPr>
          <p:spPr>
            <a:xfrm>
              <a:off x="1672260" y="2475466"/>
              <a:ext cx="50700" cy="456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 txBox="1"/>
            <p:nvPr/>
          </p:nvSpPr>
          <p:spPr>
            <a:xfrm>
              <a:off x="1723079" y="2432904"/>
              <a:ext cx="493500" cy="1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최고금리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672260" y="2387303"/>
              <a:ext cx="50700" cy="45600"/>
            </a:xfrm>
            <a:prstGeom prst="rect">
              <a:avLst/>
            </a:prstGeom>
            <a:solidFill>
              <a:srgbClr val="639773"/>
            </a:solidFill>
            <a:ln w="9525" cap="flat" cmpd="sng">
              <a:solidFill>
                <a:srgbClr val="6397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 txBox="1"/>
            <p:nvPr/>
          </p:nvSpPr>
          <p:spPr>
            <a:xfrm>
              <a:off x="1723079" y="2344740"/>
              <a:ext cx="493500" cy="1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기본금리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494175" y="2337925"/>
              <a:ext cx="722400" cy="233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31"/>
          <p:cNvSpPr txBox="1"/>
          <p:nvPr/>
        </p:nvSpPr>
        <p:spPr>
          <a:xfrm>
            <a:off x="100375" y="2132325"/>
            <a:ext cx="183900" cy="11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상품수</a:t>
            </a:r>
            <a:endParaRPr sz="8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grpSp>
        <p:nvGrpSpPr>
          <p:cNvPr id="607" name="Google Shape;607;p31"/>
          <p:cNvGrpSpPr/>
          <p:nvPr/>
        </p:nvGrpSpPr>
        <p:grpSpPr>
          <a:xfrm>
            <a:off x="2593425" y="1382788"/>
            <a:ext cx="2463157" cy="2849163"/>
            <a:chOff x="2879750" y="874613"/>
            <a:chExt cx="2463157" cy="2849163"/>
          </a:xfrm>
        </p:grpSpPr>
        <p:cxnSp>
          <p:nvCxnSpPr>
            <p:cNvPr id="608" name="Google Shape;608;p31"/>
            <p:cNvCxnSpPr/>
            <p:nvPr/>
          </p:nvCxnSpPr>
          <p:spPr>
            <a:xfrm>
              <a:off x="4572000" y="1227475"/>
              <a:ext cx="0" cy="24963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09" name="Google Shape;60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42500" y="874613"/>
              <a:ext cx="2400400" cy="2728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Google Shape;610;p31"/>
            <p:cNvSpPr txBox="1"/>
            <p:nvPr/>
          </p:nvSpPr>
          <p:spPr>
            <a:xfrm>
              <a:off x="3175250" y="3470175"/>
              <a:ext cx="2073000" cy="20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금리(%)</a:t>
              </a:r>
              <a:endParaRPr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11" name="Google Shape;611;p31"/>
            <p:cNvSpPr txBox="1"/>
            <p:nvPr/>
          </p:nvSpPr>
          <p:spPr>
            <a:xfrm>
              <a:off x="3238750" y="3382600"/>
              <a:ext cx="1839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2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12" name="Google Shape;612;p31"/>
            <p:cNvSpPr txBox="1"/>
            <p:nvPr/>
          </p:nvSpPr>
          <p:spPr>
            <a:xfrm>
              <a:off x="3559200" y="3382600"/>
              <a:ext cx="1839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3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13" name="Google Shape;613;p31"/>
            <p:cNvSpPr txBox="1"/>
            <p:nvPr/>
          </p:nvSpPr>
          <p:spPr>
            <a:xfrm>
              <a:off x="3874951" y="3382600"/>
              <a:ext cx="1839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4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14" name="Google Shape;614;p31"/>
            <p:cNvSpPr txBox="1"/>
            <p:nvPr/>
          </p:nvSpPr>
          <p:spPr>
            <a:xfrm>
              <a:off x="4190700" y="3382600"/>
              <a:ext cx="1839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5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15" name="Google Shape;615;p31"/>
            <p:cNvSpPr txBox="1"/>
            <p:nvPr/>
          </p:nvSpPr>
          <p:spPr>
            <a:xfrm>
              <a:off x="4426007" y="3382600"/>
              <a:ext cx="3354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6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16" name="Google Shape;616;p31"/>
            <p:cNvSpPr txBox="1"/>
            <p:nvPr/>
          </p:nvSpPr>
          <p:spPr>
            <a:xfrm>
              <a:off x="4720857" y="3382600"/>
              <a:ext cx="3354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7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17" name="Google Shape;617;p31"/>
            <p:cNvSpPr txBox="1"/>
            <p:nvPr/>
          </p:nvSpPr>
          <p:spPr>
            <a:xfrm>
              <a:off x="5007507" y="3382600"/>
              <a:ext cx="3354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10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18" name="Google Shape;618;p31"/>
            <p:cNvSpPr txBox="1"/>
            <p:nvPr/>
          </p:nvSpPr>
          <p:spPr>
            <a:xfrm>
              <a:off x="5007507" y="3382600"/>
              <a:ext cx="335400" cy="13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8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19" name="Google Shape;619;p31"/>
            <p:cNvSpPr txBox="1"/>
            <p:nvPr/>
          </p:nvSpPr>
          <p:spPr>
            <a:xfrm>
              <a:off x="2879750" y="1624150"/>
              <a:ext cx="183900" cy="114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상품수</a:t>
              </a:r>
              <a:endParaRPr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grpSp>
        <p:nvGrpSpPr>
          <p:cNvPr id="620" name="Google Shape;620;p31"/>
          <p:cNvGrpSpPr/>
          <p:nvPr/>
        </p:nvGrpSpPr>
        <p:grpSpPr>
          <a:xfrm>
            <a:off x="4169725" y="1518987"/>
            <a:ext cx="722404" cy="233700"/>
            <a:chOff x="1494175" y="2337925"/>
            <a:chExt cx="722404" cy="233700"/>
          </a:xfrm>
        </p:grpSpPr>
        <p:sp>
          <p:nvSpPr>
            <p:cNvPr id="621" name="Google Shape;621;p31"/>
            <p:cNvSpPr/>
            <p:nvPr/>
          </p:nvSpPr>
          <p:spPr>
            <a:xfrm>
              <a:off x="1672260" y="2475466"/>
              <a:ext cx="50700" cy="456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 txBox="1"/>
            <p:nvPr/>
          </p:nvSpPr>
          <p:spPr>
            <a:xfrm>
              <a:off x="1723079" y="2432904"/>
              <a:ext cx="493500" cy="1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최고금리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1672260" y="2387303"/>
              <a:ext cx="50700" cy="45600"/>
            </a:xfrm>
            <a:prstGeom prst="rect">
              <a:avLst/>
            </a:prstGeom>
            <a:solidFill>
              <a:srgbClr val="639773"/>
            </a:solidFill>
            <a:ln w="9525" cap="flat" cmpd="sng">
              <a:solidFill>
                <a:srgbClr val="6397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 txBox="1"/>
            <p:nvPr/>
          </p:nvSpPr>
          <p:spPr>
            <a:xfrm>
              <a:off x="1723079" y="2344740"/>
              <a:ext cx="493500" cy="1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기본금리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1494175" y="2337925"/>
              <a:ext cx="722400" cy="233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31"/>
          <p:cNvSpPr txBox="1"/>
          <p:nvPr/>
        </p:nvSpPr>
        <p:spPr>
          <a:xfrm>
            <a:off x="2932475" y="1253650"/>
            <a:ext cx="2073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[하나은행 최고금리 및 기본금리 분포]</a:t>
            </a:r>
            <a:endParaRPr sz="9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27" name="Google Shape;627;p31"/>
          <p:cNvSpPr txBox="1"/>
          <p:nvPr/>
        </p:nvSpPr>
        <p:spPr>
          <a:xfrm>
            <a:off x="5272475" y="1306600"/>
            <a:ext cx="430200" cy="26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28" name="Google Shape;628;p31"/>
          <p:cNvSpPr txBox="1"/>
          <p:nvPr/>
        </p:nvSpPr>
        <p:spPr>
          <a:xfrm>
            <a:off x="5409175" y="1344750"/>
            <a:ext cx="327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신한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29" name="Google Shape;629;p31"/>
          <p:cNvSpPr txBox="1"/>
          <p:nvPr/>
        </p:nvSpPr>
        <p:spPr>
          <a:xfrm>
            <a:off x="5409175" y="1855725"/>
            <a:ext cx="327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우리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0" name="Google Shape;630;p31"/>
          <p:cNvSpPr txBox="1"/>
          <p:nvPr/>
        </p:nvSpPr>
        <p:spPr>
          <a:xfrm>
            <a:off x="5409175" y="2003475"/>
            <a:ext cx="327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하나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1" name="Google Shape;631;p31"/>
          <p:cNvSpPr txBox="1"/>
          <p:nvPr/>
        </p:nvSpPr>
        <p:spPr>
          <a:xfrm>
            <a:off x="5409175" y="2142000"/>
            <a:ext cx="327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국민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2" name="Google Shape;632;p31"/>
          <p:cNvSpPr txBox="1"/>
          <p:nvPr/>
        </p:nvSpPr>
        <p:spPr>
          <a:xfrm>
            <a:off x="5409175" y="2662200"/>
            <a:ext cx="327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농협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3" name="Google Shape;633;p31"/>
          <p:cNvSpPr txBox="1"/>
          <p:nvPr/>
        </p:nvSpPr>
        <p:spPr>
          <a:xfrm>
            <a:off x="5409175" y="3200325"/>
            <a:ext cx="327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토스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4" name="Google Shape;634;p31"/>
          <p:cNvSpPr txBox="1"/>
          <p:nvPr/>
        </p:nvSpPr>
        <p:spPr>
          <a:xfrm>
            <a:off x="5359675" y="3468675"/>
            <a:ext cx="4302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카카오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5" name="Google Shape;635;p31"/>
          <p:cNvSpPr txBox="1"/>
          <p:nvPr/>
        </p:nvSpPr>
        <p:spPr>
          <a:xfrm>
            <a:off x="5272475" y="3616425"/>
            <a:ext cx="517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케이뱅크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6" name="Google Shape;636;p31"/>
          <p:cNvSpPr/>
          <p:nvPr/>
        </p:nvSpPr>
        <p:spPr>
          <a:xfrm>
            <a:off x="7289525" y="2937100"/>
            <a:ext cx="1601700" cy="724200"/>
          </a:xfrm>
          <a:prstGeom prst="roundRect">
            <a:avLst>
              <a:gd name="adj" fmla="val 50000"/>
            </a:avLst>
          </a:prstGeom>
          <a:solidFill>
            <a:srgbClr val="FAEE9A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5대 은행 가운데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중간 수준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637" name="Google Shape;637;p31"/>
          <p:cNvCxnSpPr/>
          <p:nvPr/>
        </p:nvCxnSpPr>
        <p:spPr>
          <a:xfrm>
            <a:off x="5246200" y="1286550"/>
            <a:ext cx="0" cy="2951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1"/>
          <p:cNvSpPr txBox="1"/>
          <p:nvPr/>
        </p:nvSpPr>
        <p:spPr>
          <a:xfrm>
            <a:off x="6288850" y="1062075"/>
            <a:ext cx="2073000" cy="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[은행별 적금 상품 수]</a:t>
            </a:r>
            <a:endParaRPr sz="9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39" name="Google Shape;639;p31"/>
          <p:cNvSpPr txBox="1"/>
          <p:nvPr/>
        </p:nvSpPr>
        <p:spPr>
          <a:xfrm>
            <a:off x="5702675" y="3998775"/>
            <a:ext cx="3245400" cy="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상품 수</a:t>
            </a:r>
            <a:endParaRPr sz="8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40" name="Google Shape;640;p31"/>
          <p:cNvSpPr/>
          <p:nvPr/>
        </p:nvSpPr>
        <p:spPr>
          <a:xfrm>
            <a:off x="5359668" y="1888575"/>
            <a:ext cx="430200" cy="430200"/>
          </a:xfrm>
          <a:prstGeom prst="ellipse">
            <a:avLst/>
          </a:prstGeom>
          <a:solidFill>
            <a:srgbClr val="FAEE9A">
              <a:alpha val="48100"/>
            </a:srgbClr>
          </a:solidFill>
          <a:ln w="19050" cap="flat" cmpd="sng">
            <a:solidFill>
              <a:srgbClr val="F1C23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1"/>
          <p:cNvSpPr/>
          <p:nvPr/>
        </p:nvSpPr>
        <p:spPr>
          <a:xfrm>
            <a:off x="689725" y="1848950"/>
            <a:ext cx="2653200" cy="724200"/>
          </a:xfrm>
          <a:prstGeom prst="roundRect">
            <a:avLst>
              <a:gd name="adj" fmla="val 50000"/>
            </a:avLst>
          </a:prstGeom>
          <a:solidFill>
            <a:srgbClr val="FAEE9A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전체 시장의 기본금리 : 3-4%에 분포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하나은행 : 2-3%에 분포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42" name="Google Shape;642;p31"/>
          <p:cNvPicPr preferRelativeResize="0"/>
          <p:nvPr/>
        </p:nvPicPr>
        <p:blipFill rotWithShape="1">
          <a:blip r:embed="rId6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1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1"/>
          <p:cNvSpPr txBox="1"/>
          <p:nvPr/>
        </p:nvSpPr>
        <p:spPr>
          <a:xfrm>
            <a:off x="466425" y="802425"/>
            <a:ext cx="58254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EDA: </a:t>
            </a: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시장 기본 금리 및 최대금리 분석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45" name="Google Shape;645;p31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05.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46" name="Google Shape;646;p31"/>
          <p:cNvSpPr txBox="1"/>
          <p:nvPr/>
        </p:nvSpPr>
        <p:spPr>
          <a:xfrm>
            <a:off x="100375" y="4215975"/>
            <a:ext cx="91440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하나은행은 기본금리의 경우 전체 시장 대비 낮은 편에 속하지만,  </a:t>
            </a:r>
            <a:br>
              <a:rPr lang="en-GB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</a:br>
            <a:r>
              <a:rPr lang="en-GB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우대금리를 통해 고객에게 제공하는 수준을 시장 평균과 맞추는 방법을 채택 중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</a:t>
            </a:r>
            <a:r>
              <a:rPr lang="en-GB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하나은행의 특성을 활용한 </a:t>
            </a:r>
            <a:r>
              <a:rPr lang="en-GB" sz="1200" b="1" u="sng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상품 다각화</a:t>
            </a:r>
            <a:r>
              <a:rPr lang="en-GB" sz="12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로 고객 이익 창출 기회 제공 및 충성도 확보 방안</a:t>
            </a:r>
            <a:r>
              <a:rPr lang="en-GB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필요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47" name="Google Shape;647;p31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48" name="Google Shape;648;p31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49" name="Google Shape;649;p31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0" name="Google Shape;650;p31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1" name="Google Shape;651;p31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2" name="Google Shape;652;p31"/>
          <p:cNvSpPr txBox="1"/>
          <p:nvPr/>
        </p:nvSpPr>
        <p:spPr>
          <a:xfrm>
            <a:off x="8617175" y="1305450"/>
            <a:ext cx="517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34개</a:t>
            </a:r>
            <a:endParaRPr sz="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3" name="Google Shape;653;p31"/>
          <p:cNvSpPr txBox="1"/>
          <p:nvPr/>
        </p:nvSpPr>
        <p:spPr>
          <a:xfrm>
            <a:off x="8275525" y="1816425"/>
            <a:ext cx="517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28개</a:t>
            </a:r>
            <a:endParaRPr sz="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4" name="Google Shape;654;p31"/>
          <p:cNvSpPr txBox="1"/>
          <p:nvPr/>
        </p:nvSpPr>
        <p:spPr>
          <a:xfrm>
            <a:off x="8275525" y="1960288"/>
            <a:ext cx="517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28개</a:t>
            </a:r>
            <a:endParaRPr sz="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655" name="Google Shape;655;p31"/>
          <p:cNvCxnSpPr/>
          <p:nvPr/>
        </p:nvCxnSpPr>
        <p:spPr>
          <a:xfrm flipH="1">
            <a:off x="873400" y="1694400"/>
            <a:ext cx="11400" cy="2182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1"/>
          <p:cNvSpPr txBox="1"/>
          <p:nvPr/>
        </p:nvSpPr>
        <p:spPr>
          <a:xfrm>
            <a:off x="7970725" y="2121263"/>
            <a:ext cx="517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25개</a:t>
            </a:r>
            <a:endParaRPr sz="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657" name="Google Shape;657;p31"/>
          <p:cNvCxnSpPr/>
          <p:nvPr/>
        </p:nvCxnSpPr>
        <p:spPr>
          <a:xfrm flipH="1">
            <a:off x="3510675" y="1695375"/>
            <a:ext cx="2100" cy="2181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8" name="Google Shape;658;p31"/>
          <p:cNvSpPr txBox="1"/>
          <p:nvPr/>
        </p:nvSpPr>
        <p:spPr>
          <a:xfrm>
            <a:off x="7132525" y="2621050"/>
            <a:ext cx="517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16개</a:t>
            </a:r>
            <a:endParaRPr sz="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9" name="Google Shape;659;p31"/>
          <p:cNvSpPr txBox="1"/>
          <p:nvPr/>
        </p:nvSpPr>
        <p:spPr>
          <a:xfrm>
            <a:off x="627125" y="1475750"/>
            <a:ext cx="5613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기준금리</a:t>
            </a:r>
            <a:endParaRPr sz="700" b="1">
              <a:solidFill>
                <a:srgbClr val="FF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60" name="Google Shape;660;p31"/>
          <p:cNvSpPr txBox="1"/>
          <p:nvPr/>
        </p:nvSpPr>
        <p:spPr>
          <a:xfrm>
            <a:off x="3254350" y="1467190"/>
            <a:ext cx="5613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기준금리</a:t>
            </a:r>
            <a:endParaRPr sz="700" b="1">
              <a:solidFill>
                <a:srgbClr val="FF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>
            <a:off x="401625" y="1325825"/>
            <a:ext cx="3914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4"/>
          <p:cNvCxnSpPr/>
          <p:nvPr/>
        </p:nvCxnSpPr>
        <p:spPr>
          <a:xfrm>
            <a:off x="4797200" y="1325825"/>
            <a:ext cx="3914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401625" y="2447125"/>
            <a:ext cx="3914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4"/>
          <p:cNvCxnSpPr/>
          <p:nvPr/>
        </p:nvCxnSpPr>
        <p:spPr>
          <a:xfrm>
            <a:off x="4797200" y="2447125"/>
            <a:ext cx="3914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4"/>
          <p:cNvCxnSpPr/>
          <p:nvPr/>
        </p:nvCxnSpPr>
        <p:spPr>
          <a:xfrm>
            <a:off x="401625" y="3528725"/>
            <a:ext cx="3914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4"/>
          <p:cNvCxnSpPr/>
          <p:nvPr/>
        </p:nvCxnSpPr>
        <p:spPr>
          <a:xfrm>
            <a:off x="4797200" y="3528725"/>
            <a:ext cx="3914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 txBox="1"/>
          <p:nvPr/>
        </p:nvSpPr>
        <p:spPr>
          <a:xfrm>
            <a:off x="452875" y="1606950"/>
            <a:ext cx="655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EC39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1</a:t>
            </a:r>
            <a:endParaRPr sz="1800">
              <a:solidFill>
                <a:srgbClr val="7EC39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52875" y="2686975"/>
            <a:ext cx="655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EC39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3</a:t>
            </a:r>
            <a:endParaRPr sz="1800">
              <a:solidFill>
                <a:srgbClr val="7EC39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858675" y="2686975"/>
            <a:ext cx="655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EC39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4</a:t>
            </a:r>
            <a:endParaRPr sz="1800">
              <a:solidFill>
                <a:srgbClr val="7EC39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858675" y="1619775"/>
            <a:ext cx="655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EC39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2</a:t>
            </a:r>
            <a:endParaRPr sz="1800">
              <a:solidFill>
                <a:srgbClr val="7EC39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52875" y="3770150"/>
            <a:ext cx="655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EC39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5</a:t>
            </a:r>
            <a:endParaRPr sz="1800">
              <a:solidFill>
                <a:srgbClr val="7EC39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858675" y="3770150"/>
            <a:ext cx="655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EC39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6</a:t>
            </a:r>
            <a:endParaRPr sz="1800">
              <a:solidFill>
                <a:srgbClr val="7EC39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01625" y="403700"/>
            <a:ext cx="2459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목차</a:t>
            </a:r>
            <a:endParaRPr sz="1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862700" y="1578800"/>
            <a:ext cx="2459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 배경</a:t>
            </a:r>
            <a:endParaRPr sz="1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340200" y="1578800"/>
            <a:ext cx="2459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시장 현황</a:t>
            </a:r>
            <a:endParaRPr sz="1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862700" y="2679263"/>
            <a:ext cx="2459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목표 설정</a:t>
            </a:r>
            <a:endParaRPr sz="1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340200" y="2679263"/>
            <a:ext cx="2459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 계획</a:t>
            </a:r>
            <a:endParaRPr sz="1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862700" y="3770138"/>
            <a:ext cx="2459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 결과</a:t>
            </a:r>
            <a:endParaRPr sz="1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5340200" y="3770138"/>
            <a:ext cx="2459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1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2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2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67" name="Google Shape;667;p32"/>
          <p:cNvSpPr/>
          <p:nvPr/>
        </p:nvSpPr>
        <p:spPr>
          <a:xfrm>
            <a:off x="230400" y="1612500"/>
            <a:ext cx="5703000" cy="33423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32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2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2"/>
          <p:cNvSpPr txBox="1"/>
          <p:nvPr/>
        </p:nvSpPr>
        <p:spPr>
          <a:xfrm>
            <a:off x="466425" y="802425"/>
            <a:ext cx="81495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승패 확률 모델 - XGboost, Random Forest, Logistic Regression</a:t>
            </a:r>
            <a:endParaRPr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12개 구단(K리그1) 별 승리 확률 예측 모델 </a:t>
            </a: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 X : 패스 시도, 패스 성공, 슈팅, 유효슈팅, 경고, 퇴장, 파울 등 / </a:t>
            </a:r>
            <a:r>
              <a:rPr lang="en-GB" sz="11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 : 승패 여부</a:t>
            </a: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) 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71" name="Google Shape;671;p32"/>
          <p:cNvSpPr/>
          <p:nvPr/>
        </p:nvSpPr>
        <p:spPr>
          <a:xfrm>
            <a:off x="459600" y="1496121"/>
            <a:ext cx="10581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결과</a:t>
            </a: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72" name="Google Shape;672;p32"/>
          <p:cNvSpPr/>
          <p:nvPr/>
        </p:nvSpPr>
        <p:spPr>
          <a:xfrm>
            <a:off x="6059650" y="1612500"/>
            <a:ext cx="2895600" cy="33423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2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05.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674" name="Google Shape;674;p32"/>
          <p:cNvGraphicFramePr/>
          <p:nvPr/>
        </p:nvGraphicFramePr>
        <p:xfrm>
          <a:off x="407175" y="2384975"/>
          <a:ext cx="2545225" cy="2160694"/>
        </p:xfrm>
        <a:graphic>
          <a:graphicData uri="http://schemas.openxmlformats.org/drawingml/2006/table">
            <a:tbl>
              <a:tblPr>
                <a:noFill/>
                <a:tableStyleId>{D978E4FB-4C45-450D-BC1D-5FAE8F8E2AD6}</a:tableStyleId>
              </a:tblPr>
              <a:tblGrid>
                <a:gridCol w="52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472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XGboost</a:t>
                      </a:r>
                      <a:r>
                        <a:rPr lang="en-GB" sz="900" b="1">
                          <a:solidFill>
                            <a:schemeClr val="lt1"/>
                          </a:solidFill>
                        </a:rPr>
                        <a:t>  : 3896 rows x  17 columns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precision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recall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F1-score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support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0(무/패)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0.82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725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1(승)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0.66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0.55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0.60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444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Accuracy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0.72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1169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5" name="Google Shape;675;p32"/>
          <p:cNvGraphicFramePr/>
          <p:nvPr/>
        </p:nvGraphicFramePr>
        <p:xfrm>
          <a:off x="3138150" y="2384963"/>
          <a:ext cx="2545225" cy="2160694"/>
        </p:xfrm>
        <a:graphic>
          <a:graphicData uri="http://schemas.openxmlformats.org/drawingml/2006/table">
            <a:tbl>
              <a:tblPr>
                <a:noFill/>
                <a:tableStyleId>{D978E4FB-4C45-450D-BC1D-5FAE8F8E2AD6}</a:tableStyleId>
              </a:tblPr>
              <a:tblGrid>
                <a:gridCol w="52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472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Random Forest</a:t>
                      </a:r>
                      <a:r>
                        <a:rPr lang="en-GB" sz="900" b="1">
                          <a:solidFill>
                            <a:schemeClr val="lt1"/>
                          </a:solidFill>
                        </a:rPr>
                        <a:t>  : 3896 rows x  17 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precision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recall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F1-score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support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0(무/패)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0.78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0.76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725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1(승)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0.62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0.65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0.63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444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Accuracy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0.71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1169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6" name="Google Shape;676;p32"/>
          <p:cNvSpPr txBox="1"/>
          <p:nvPr/>
        </p:nvSpPr>
        <p:spPr>
          <a:xfrm>
            <a:off x="396975" y="1895400"/>
            <a:ext cx="62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실제 승리한 게임을 놓치지 않아야 하므로 </a:t>
            </a:r>
            <a:r>
              <a:rPr lang="en-GB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Recall </a:t>
            </a: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을 중점으로 모델 성능 평가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2"/>
          <p:cNvSpPr/>
          <p:nvPr/>
        </p:nvSpPr>
        <p:spPr>
          <a:xfrm>
            <a:off x="1458925" y="3720850"/>
            <a:ext cx="502200" cy="481500"/>
          </a:xfrm>
          <a:prstGeom prst="ellipse">
            <a:avLst/>
          </a:prstGeom>
          <a:solidFill>
            <a:srgbClr val="FAEE9A">
              <a:alpha val="29750"/>
            </a:srgbClr>
          </a:solidFill>
          <a:ln w="19050" cap="flat" cmpd="sng">
            <a:solidFill>
              <a:srgbClr val="F1C23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2"/>
          <p:cNvSpPr/>
          <p:nvPr/>
        </p:nvSpPr>
        <p:spPr>
          <a:xfrm>
            <a:off x="4189900" y="3720850"/>
            <a:ext cx="502200" cy="481500"/>
          </a:xfrm>
          <a:prstGeom prst="ellipse">
            <a:avLst/>
          </a:prstGeom>
          <a:solidFill>
            <a:srgbClr val="FAEE9A">
              <a:alpha val="29750"/>
            </a:srgbClr>
          </a:solidFill>
          <a:ln w="19050" cap="flat" cmpd="sng">
            <a:solidFill>
              <a:srgbClr val="F1C23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2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80" name="Google Shape;680;p32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81" name="Google Shape;681;p32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82" name="Google Shape;682;p32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83" name="Google Shape;683;p32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684" name="Google Shape;684;p32"/>
          <p:cNvGraphicFramePr/>
          <p:nvPr/>
        </p:nvGraphicFramePr>
        <p:xfrm>
          <a:off x="6282200" y="2264688"/>
          <a:ext cx="2466600" cy="2387300"/>
        </p:xfrm>
        <a:graphic>
          <a:graphicData uri="http://schemas.openxmlformats.org/drawingml/2006/table">
            <a:tbl>
              <a:tblPr>
                <a:noFill/>
                <a:tableStyleId>{D978E4FB-4C45-450D-BC1D-5FAE8F8E2AD6}</a:tableStyleId>
              </a:tblPr>
              <a:tblGrid>
                <a:gridCol w="5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70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Logistic </a:t>
                      </a:r>
                      <a:r>
                        <a:rPr lang="en-GB" sz="900" b="1">
                          <a:solidFill>
                            <a:schemeClr val="lt1"/>
                          </a:solidFill>
                        </a:rPr>
                        <a:t>: 3896 rows x  17 columns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precision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recall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F1-score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support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0(무/패)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0.81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0.69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725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1(승)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0.69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0.73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0.76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444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Accuracy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1169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5" name="Google Shape;685;p32"/>
          <p:cNvSpPr/>
          <p:nvPr/>
        </p:nvSpPr>
        <p:spPr>
          <a:xfrm>
            <a:off x="7301450" y="3720850"/>
            <a:ext cx="502200" cy="481500"/>
          </a:xfrm>
          <a:prstGeom prst="ellipse">
            <a:avLst/>
          </a:prstGeom>
          <a:solidFill>
            <a:srgbClr val="FAEE9A">
              <a:alpha val="29750"/>
            </a:srgbClr>
          </a:solidFill>
          <a:ln w="19050" cap="flat" cmpd="sng">
            <a:solidFill>
              <a:srgbClr val="F1C23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6415000" y="1496121"/>
            <a:ext cx="10581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채택 모델</a:t>
            </a: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3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3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93" name="Google Shape;693;p33"/>
          <p:cNvSpPr/>
          <p:nvPr/>
        </p:nvSpPr>
        <p:spPr>
          <a:xfrm>
            <a:off x="184525" y="1648525"/>
            <a:ext cx="5703000" cy="33423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4" name="Google Shape;694;p33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3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3"/>
          <p:cNvSpPr txBox="1"/>
          <p:nvPr/>
        </p:nvSpPr>
        <p:spPr>
          <a:xfrm>
            <a:off x="466425" y="802425"/>
            <a:ext cx="81495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승패 확률 모델 - 로지스틱 회귀</a:t>
            </a:r>
            <a:endParaRPr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12개 구단(K리그1) 별 승리 확률 예측 모델 </a:t>
            </a: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 X : 패스 시도, 패스 성공, 슈팅, 유효슈팅, 경고, 퇴장, 파울 등 / </a:t>
            </a:r>
            <a:r>
              <a:rPr lang="en-GB" sz="11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 : 승패 여부</a:t>
            </a: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) 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97" name="Google Shape;697;p33"/>
          <p:cNvSpPr/>
          <p:nvPr/>
        </p:nvSpPr>
        <p:spPr>
          <a:xfrm>
            <a:off x="459600" y="1496121"/>
            <a:ext cx="10581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결과</a:t>
            </a: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698" name="Google Shape;698;p33"/>
          <p:cNvGraphicFramePr/>
          <p:nvPr/>
        </p:nvGraphicFramePr>
        <p:xfrm>
          <a:off x="332463" y="3944525"/>
          <a:ext cx="5407150" cy="777180"/>
        </p:xfrm>
        <a:graphic>
          <a:graphicData uri="http://schemas.openxmlformats.org/drawingml/2006/table">
            <a:tbl>
              <a:tblPr>
                <a:noFill/>
                <a:tableStyleId>{41F75527-E011-4542-B3C9-10786BCAA765}</a:tableStyleId>
              </a:tblPr>
              <a:tblGrid>
                <a:gridCol w="44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3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3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전북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울산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대구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인천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제주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서울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강원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포항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광주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대전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수원FC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김천</a:t>
                      </a:r>
                      <a:endParaRPr sz="900"/>
                    </a:p>
                  </a:txBody>
                  <a:tcPr marL="91425" marR="91425" marT="91425" marB="91425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확률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0.68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0.60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0.49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0.45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0.44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0.42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0.35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0.29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0.28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0.26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0.21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9" name="Google Shape;699;p33"/>
          <p:cNvSpPr/>
          <p:nvPr/>
        </p:nvSpPr>
        <p:spPr>
          <a:xfrm>
            <a:off x="6114150" y="1510825"/>
            <a:ext cx="2895600" cy="34800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3"/>
          <p:cNvSpPr/>
          <p:nvPr/>
        </p:nvSpPr>
        <p:spPr>
          <a:xfrm>
            <a:off x="6296400" y="1496125"/>
            <a:ext cx="18396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변수중요도(TOP5)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701" name="Google Shape;701;p33"/>
          <p:cNvGrpSpPr/>
          <p:nvPr/>
        </p:nvGrpSpPr>
        <p:grpSpPr>
          <a:xfrm>
            <a:off x="6246875" y="2126850"/>
            <a:ext cx="2630150" cy="2464164"/>
            <a:chOff x="6246875" y="1974450"/>
            <a:chExt cx="2630150" cy="2464164"/>
          </a:xfrm>
        </p:grpSpPr>
        <p:sp>
          <p:nvSpPr>
            <p:cNvPr id="702" name="Google Shape;702;p33"/>
            <p:cNvSpPr/>
            <p:nvPr/>
          </p:nvSpPr>
          <p:spPr>
            <a:xfrm>
              <a:off x="6462900" y="2247575"/>
              <a:ext cx="225900" cy="1845900"/>
            </a:xfrm>
            <a:prstGeom prst="rect">
              <a:avLst/>
            </a:prstGeom>
            <a:solidFill>
              <a:srgbClr val="639773"/>
            </a:solidFill>
            <a:ln w="9525" cap="flat" cmpd="sng">
              <a:solidFill>
                <a:srgbClr val="6397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 txBox="1"/>
            <p:nvPr/>
          </p:nvSpPr>
          <p:spPr>
            <a:xfrm rot="-1306325">
              <a:off x="6263460" y="4144150"/>
              <a:ext cx="544329" cy="193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우리팀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패스시도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6921550" y="2346579"/>
              <a:ext cx="225900" cy="17466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380200" y="2837650"/>
              <a:ext cx="225900" cy="12552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 txBox="1"/>
            <p:nvPr/>
          </p:nvSpPr>
          <p:spPr>
            <a:xfrm rot="-1330956">
              <a:off x="6718902" y="4144220"/>
              <a:ext cx="544285" cy="193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상대팀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패스시도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707" name="Google Shape;707;p33"/>
            <p:cNvSpPr txBox="1"/>
            <p:nvPr/>
          </p:nvSpPr>
          <p:spPr>
            <a:xfrm rot="-1413314">
              <a:off x="7221025" y="4144198"/>
              <a:ext cx="544249" cy="193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우리팀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패스성공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838850" y="2926950"/>
              <a:ext cx="225900" cy="11664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8297500" y="3016350"/>
              <a:ext cx="225900" cy="1076700"/>
            </a:xfrm>
            <a:prstGeom prst="rect">
              <a:avLst/>
            </a:prstGeom>
            <a:solidFill>
              <a:srgbClr val="C27BA0"/>
            </a:solidFill>
            <a:ln w="952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0" name="Google Shape;710;p33"/>
            <p:cNvCxnSpPr/>
            <p:nvPr/>
          </p:nvCxnSpPr>
          <p:spPr>
            <a:xfrm>
              <a:off x="6271825" y="4090350"/>
              <a:ext cx="2605200" cy="1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33"/>
            <p:cNvCxnSpPr/>
            <p:nvPr/>
          </p:nvCxnSpPr>
          <p:spPr>
            <a:xfrm rot="10800000">
              <a:off x="6267325" y="1974450"/>
              <a:ext cx="4500" cy="21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2" name="Google Shape;712;p33"/>
            <p:cNvSpPr txBox="1"/>
            <p:nvPr/>
          </p:nvSpPr>
          <p:spPr>
            <a:xfrm rot="-1413314">
              <a:off x="7679675" y="4144198"/>
              <a:ext cx="544249" cy="193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상대팀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패스성공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713" name="Google Shape;713;p33"/>
            <p:cNvSpPr txBox="1"/>
            <p:nvPr/>
          </p:nvSpPr>
          <p:spPr>
            <a:xfrm rot="-1413314">
              <a:off x="8138325" y="4144198"/>
              <a:ext cx="544249" cy="193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우리팀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ELO 승률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sp>
        <p:nvSpPr>
          <p:cNvPr id="714" name="Google Shape;714;p33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05.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15" name="Google Shape;715;p33"/>
          <p:cNvSpPr txBox="1"/>
          <p:nvPr/>
        </p:nvSpPr>
        <p:spPr>
          <a:xfrm>
            <a:off x="-4514050" y="802413"/>
            <a:ext cx="440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여기 Recall 값 강조좀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우리 Recall 값 위주로 봐야하는 것 같은데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성재가 반대하면 그때 바꿔봐요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6" name="Google Shape;716;p33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17" name="Google Shape;717;p33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18" name="Google Shape;718;p33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19" name="Google Shape;719;p33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20" name="Google Shape;720;p33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721" name="Google Shape;721;p33"/>
          <p:cNvGraphicFramePr/>
          <p:nvPr/>
        </p:nvGraphicFramePr>
        <p:xfrm>
          <a:off x="1188638" y="1818225"/>
          <a:ext cx="3919225" cy="1805410"/>
        </p:xfrm>
        <a:graphic>
          <a:graphicData uri="http://schemas.openxmlformats.org/drawingml/2006/table">
            <a:tbl>
              <a:tblPr>
                <a:noFill/>
                <a:tableStyleId>{D978E4FB-4C45-450D-BC1D-5FAE8F8E2AD6}</a:tableStyleId>
              </a:tblPr>
              <a:tblGrid>
                <a:gridCol w="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lt1"/>
                          </a:solidFill>
                        </a:rPr>
                        <a:t>Logistic : 3896 rows x  17 columns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precision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recall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F1-score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support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0(무/패)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0.81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0.69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725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1(승)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0.69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0.73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0.76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444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Accuracy</a:t>
                      </a:r>
                      <a:endParaRPr sz="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0.75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1169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2" name="Google Shape;722;p33"/>
          <p:cNvSpPr txBox="1"/>
          <p:nvPr/>
        </p:nvSpPr>
        <p:spPr>
          <a:xfrm>
            <a:off x="230400" y="3652975"/>
            <a:ext cx="23604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[24년 구단 별  승리확률]</a:t>
            </a:r>
            <a:endParaRPr sz="1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4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4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29" name="Google Shape;729;p34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05.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30" name="Google Shape;730;p34"/>
          <p:cNvSpPr/>
          <p:nvPr/>
        </p:nvSpPr>
        <p:spPr>
          <a:xfrm>
            <a:off x="244050" y="2024075"/>
            <a:ext cx="8655900" cy="24786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4"/>
          <p:cNvSpPr/>
          <p:nvPr/>
        </p:nvSpPr>
        <p:spPr>
          <a:xfrm>
            <a:off x="396975" y="1898858"/>
            <a:ext cx="10581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결과</a:t>
            </a: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32" name="Google Shape;732;p34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4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4"/>
          <p:cNvSpPr txBox="1"/>
          <p:nvPr/>
        </p:nvSpPr>
        <p:spPr>
          <a:xfrm>
            <a:off x="466425" y="782900"/>
            <a:ext cx="58254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몬테카를로 시뮬레이션 : </a:t>
            </a: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불확실한 사건의 가능한 결과를 예측하는 수학적 기법</a:t>
            </a:r>
            <a:endParaRPr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예측한 구단 별 승리 확률을 기반으로 한시즌(38경기)을 1만번 시뮬레이션</a:t>
            </a:r>
            <a:endParaRPr sz="1300">
              <a:solidFill>
                <a:schemeClr val="dk1"/>
              </a:solidFill>
              <a:highlight>
                <a:srgbClr val="FAEE9A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35" name="Google Shape;7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25" y="2499100"/>
            <a:ext cx="5475001" cy="175131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4"/>
          <p:cNvSpPr txBox="1"/>
          <p:nvPr/>
        </p:nvSpPr>
        <p:spPr>
          <a:xfrm>
            <a:off x="-3118350" y="0"/>
            <a:ext cx="26439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그 모델의 결과값을 바탕으로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시뮬레이션을 돌려서 구단별 승리 횟수를 파악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그리고 지금 시각화 한건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저 10000번의 승리 횟수 결과를 바탕으로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기준금리 2% + 0.1% * 승리 횟수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이거에요!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37" name="Google Shape;737;p34"/>
          <p:cNvSpPr/>
          <p:nvPr/>
        </p:nvSpPr>
        <p:spPr>
          <a:xfrm>
            <a:off x="6163700" y="2348975"/>
            <a:ext cx="2452200" cy="1828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예측한 구단 별 </a:t>
            </a:r>
            <a:b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승리 확률을 바탕으로 </a:t>
            </a:r>
            <a:b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1만번 시뮬레이션을 돌려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GB" b="1" u="sng">
                <a:latin typeface="IBM Plex Sans KR"/>
                <a:ea typeface="IBM Plex Sans KR"/>
                <a:cs typeface="IBM Plex Sans KR"/>
                <a:sym typeface="IBM Plex Sans KR"/>
              </a:rPr>
              <a:t>구단별 승리 횟수</a:t>
            </a: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를 파악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38" name="Google Shape;738;p34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39" name="Google Shape;739;p34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40" name="Google Shape;740;p34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41" name="Google Shape;741;p34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42" name="Google Shape;742;p34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43" name="Google Shape;743;p34"/>
          <p:cNvSpPr txBox="1"/>
          <p:nvPr/>
        </p:nvSpPr>
        <p:spPr>
          <a:xfrm>
            <a:off x="466425" y="22188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[출력] head(5)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5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50" name="Google Shape;750;p35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05.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51" name="Google Shape;751;p35"/>
          <p:cNvSpPr/>
          <p:nvPr/>
        </p:nvSpPr>
        <p:spPr>
          <a:xfrm>
            <a:off x="244050" y="1730150"/>
            <a:ext cx="8655900" cy="31677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5"/>
          <p:cNvSpPr/>
          <p:nvPr/>
        </p:nvSpPr>
        <p:spPr>
          <a:xfrm>
            <a:off x="558825" y="1526533"/>
            <a:ext cx="10581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결과</a:t>
            </a: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53" name="Google Shape;753;p35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400" y="1898275"/>
            <a:ext cx="2991951" cy="23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550" y="1956150"/>
            <a:ext cx="2869932" cy="21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35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5"/>
          <p:cNvSpPr txBox="1"/>
          <p:nvPr/>
        </p:nvSpPr>
        <p:spPr>
          <a:xfrm>
            <a:off x="466425" y="802425"/>
            <a:ext cx="5825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몬테카를로 시뮬레이션</a:t>
            </a:r>
            <a:endParaRPr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예상 최대 금리 = 기본금리(2%) + 우대금리(0.1%) * (승리확률 기반의 승리수) </a:t>
            </a:r>
            <a:endParaRPr sz="1300">
              <a:solidFill>
                <a:schemeClr val="dk1"/>
              </a:solidFill>
              <a:highlight>
                <a:srgbClr val="FAEE9A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58" name="Google Shape;758;p35"/>
          <p:cNvSpPr txBox="1"/>
          <p:nvPr/>
        </p:nvSpPr>
        <p:spPr>
          <a:xfrm>
            <a:off x="1327825" y="1856725"/>
            <a:ext cx="2568900" cy="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[구단 별 고객이 받을 수 있는 최대금리 분포]</a:t>
            </a:r>
            <a:endParaRPr sz="10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59" name="Google Shape;759;p35"/>
          <p:cNvSpPr txBox="1"/>
          <p:nvPr/>
        </p:nvSpPr>
        <p:spPr>
          <a:xfrm>
            <a:off x="5726925" y="1898275"/>
            <a:ext cx="2073000" cy="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[전체 구단 평균 최대금리 분포]</a:t>
            </a:r>
            <a:endParaRPr sz="10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cxnSp>
        <p:nvCxnSpPr>
          <p:cNvPr id="760" name="Google Shape;760;p35"/>
          <p:cNvCxnSpPr/>
          <p:nvPr/>
        </p:nvCxnSpPr>
        <p:spPr>
          <a:xfrm flipH="1">
            <a:off x="4665400" y="2236000"/>
            <a:ext cx="7800" cy="2199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Google Shape;761;p35"/>
          <p:cNvSpPr/>
          <p:nvPr/>
        </p:nvSpPr>
        <p:spPr>
          <a:xfrm>
            <a:off x="886800" y="4196075"/>
            <a:ext cx="3300900" cy="58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승리확률을 기반한 최대 금리 분포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승리확률이 가장 높은 전북은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최대 금리를 5.5% 받는다고 기대할 수 있음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2" name="Google Shape;762;p35"/>
          <p:cNvSpPr/>
          <p:nvPr/>
        </p:nvSpPr>
        <p:spPr>
          <a:xfrm>
            <a:off x="5441825" y="4196075"/>
            <a:ext cx="2630100" cy="58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전체 구단에 대한 최대 금리 분포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평균적으로 3.6~3.7%의 최대 금리를 받음</a:t>
            </a:r>
            <a:endParaRPr/>
          </a:p>
        </p:txBody>
      </p:sp>
      <p:sp>
        <p:nvSpPr>
          <p:cNvPr id="763" name="Google Shape;763;p35"/>
          <p:cNvSpPr txBox="1"/>
          <p:nvPr/>
        </p:nvSpPr>
        <p:spPr>
          <a:xfrm>
            <a:off x="-3108175" y="387975"/>
            <a:ext cx="2643900" cy="3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그 모델의 결과값을 바탕으로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시뮬레이션을 돌려서 구단별 승리 횟수를 파악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그리고 지금 시각화 한건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저 10000번의 승리 횟수 결과를 바탕으로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기준금리 2% + 0.1% * 승리 횟수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이거에요!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64" name="Google Shape;764;p35"/>
          <p:cNvSpPr/>
          <p:nvPr/>
        </p:nvSpPr>
        <p:spPr>
          <a:xfrm>
            <a:off x="3344000" y="3732425"/>
            <a:ext cx="502200" cy="481500"/>
          </a:xfrm>
          <a:prstGeom prst="ellipse">
            <a:avLst/>
          </a:prstGeom>
          <a:solidFill>
            <a:srgbClr val="FAEE9A">
              <a:alpha val="29750"/>
            </a:srgbClr>
          </a:solidFill>
          <a:ln w="19050" cap="flat" cmpd="sng">
            <a:solidFill>
              <a:srgbClr val="F1C23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5"/>
          <p:cNvSpPr/>
          <p:nvPr/>
        </p:nvSpPr>
        <p:spPr>
          <a:xfrm>
            <a:off x="6423825" y="2074050"/>
            <a:ext cx="679200" cy="690600"/>
          </a:xfrm>
          <a:prstGeom prst="ellipse">
            <a:avLst/>
          </a:prstGeom>
          <a:solidFill>
            <a:srgbClr val="FAEE9A">
              <a:alpha val="29750"/>
            </a:srgbClr>
          </a:solidFill>
          <a:ln w="19050" cap="flat" cmpd="sng">
            <a:solidFill>
              <a:srgbClr val="F1C23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5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7" name="Google Shape;767;p35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8" name="Google Shape;768;p35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9" name="Google Shape;769;p35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70" name="Google Shape;770;p35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77" name="Google Shape;777;p36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05.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78" name="Google Shape;778;p36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36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 txBox="1"/>
          <p:nvPr/>
        </p:nvSpPr>
        <p:spPr>
          <a:xfrm>
            <a:off x="466425" y="802425"/>
            <a:ext cx="482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텍스트분석 : </a:t>
            </a: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SNS를 통한 신한은행 &amp; 하나은행 고객 반응 분석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81" name="Google Shape;781;p36"/>
          <p:cNvPicPr preferRelativeResize="0"/>
          <p:nvPr/>
        </p:nvPicPr>
        <p:blipFill rotWithShape="1">
          <a:blip r:embed="rId4">
            <a:alphaModFix/>
          </a:blip>
          <a:srcRect l="17804" t="17576" r="17500" b="17635"/>
          <a:stretch/>
        </p:blipFill>
        <p:spPr>
          <a:xfrm>
            <a:off x="385750" y="1568475"/>
            <a:ext cx="1783201" cy="178894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36"/>
          <p:cNvSpPr/>
          <p:nvPr/>
        </p:nvSpPr>
        <p:spPr>
          <a:xfrm>
            <a:off x="742025" y="1342238"/>
            <a:ext cx="1163100" cy="279000"/>
          </a:xfrm>
          <a:prstGeom prst="roundRect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BM Plex Sans KR"/>
                <a:ea typeface="IBM Plex Sans KR"/>
                <a:cs typeface="IBM Plex Sans KR"/>
                <a:sym typeface="IBM Plex Sans KR"/>
              </a:rPr>
              <a:t>하나은행</a:t>
            </a:r>
            <a:endParaRPr sz="11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783" name="Google Shape;783;p36"/>
          <p:cNvCxnSpPr/>
          <p:nvPr/>
        </p:nvCxnSpPr>
        <p:spPr>
          <a:xfrm flipH="1">
            <a:off x="5000275" y="1446288"/>
            <a:ext cx="11400" cy="296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4" name="Google Shape;784;p36"/>
          <p:cNvPicPr preferRelativeResize="0"/>
          <p:nvPr/>
        </p:nvPicPr>
        <p:blipFill rotWithShape="1">
          <a:blip r:embed="rId5">
            <a:alphaModFix/>
          </a:blip>
          <a:srcRect l="15571" t="16325" r="14882" b="16102"/>
          <a:stretch/>
        </p:blipFill>
        <p:spPr>
          <a:xfrm>
            <a:off x="2740750" y="1595111"/>
            <a:ext cx="1783201" cy="1735672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6"/>
          <p:cNvSpPr/>
          <p:nvPr/>
        </p:nvSpPr>
        <p:spPr>
          <a:xfrm>
            <a:off x="2607000" y="3425023"/>
            <a:ext cx="2127300" cy="73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38100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#프로야구적금 # KBO적금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#신한쏠야구</a:t>
            </a:r>
            <a:b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</a:t>
            </a:r>
            <a:r>
              <a:rPr lang="en-GB" sz="1200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포인트, 이벤트, 응원, </a:t>
            </a:r>
            <a:br>
              <a:rPr lang="en-GB" sz="1200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200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승리, 재테크</a:t>
            </a: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6" name="Google Shape;786;p36"/>
          <p:cNvSpPr/>
          <p:nvPr/>
        </p:nvSpPr>
        <p:spPr>
          <a:xfrm>
            <a:off x="213700" y="3425023"/>
            <a:ext cx="2127300" cy="73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38100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#축덕카드 #하나은행적금 #대전하나축구사랑적금</a:t>
            </a:r>
            <a:b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2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</a:t>
            </a:r>
            <a:r>
              <a:rPr lang="en-GB" sz="1200">
                <a:solidFill>
                  <a:srgbClr val="00080B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금리, 이자, 서비스 </a:t>
            </a:r>
            <a:endParaRPr sz="1200">
              <a:highlight>
                <a:srgbClr val="FAEE9A"/>
              </a:highlight>
            </a:endParaRPr>
          </a:p>
        </p:txBody>
      </p:sp>
      <p:sp>
        <p:nvSpPr>
          <p:cNvPr id="787" name="Google Shape;787;p36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8" name="Google Shape;788;p36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9" name="Google Shape;789;p36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90" name="Google Shape;790;p36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91" name="Google Shape;791;p36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92" name="Google Shape;792;p36"/>
          <p:cNvSpPr/>
          <p:nvPr/>
        </p:nvSpPr>
        <p:spPr>
          <a:xfrm>
            <a:off x="5177725" y="89535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 txBox="1"/>
          <p:nvPr/>
        </p:nvSpPr>
        <p:spPr>
          <a:xfrm>
            <a:off x="5313175" y="825875"/>
            <a:ext cx="34665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통계검정</a:t>
            </a:r>
            <a:endParaRPr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기간에 따른 게시물 수의 차이가 있을까?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94" name="Google Shape;79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5950" y="1787907"/>
            <a:ext cx="3308935" cy="225806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6"/>
          <p:cNvSpPr/>
          <p:nvPr/>
        </p:nvSpPr>
        <p:spPr>
          <a:xfrm>
            <a:off x="5703140" y="1709539"/>
            <a:ext cx="1211100" cy="1211100"/>
          </a:xfrm>
          <a:prstGeom prst="ellipse">
            <a:avLst/>
          </a:prstGeom>
          <a:solidFill>
            <a:srgbClr val="FAEE9A">
              <a:alpha val="48100"/>
            </a:srgbClr>
          </a:solidFill>
          <a:ln w="19050" cap="flat" cmpd="sng">
            <a:solidFill>
              <a:srgbClr val="F1C23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5461369" y="4406988"/>
            <a:ext cx="3318300" cy="539400"/>
          </a:xfrm>
          <a:prstGeom prst="rect">
            <a:avLst/>
          </a:prstGeom>
          <a:solidFill>
            <a:srgbClr val="FAEE9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IBM Plex Sans KR"/>
                <a:ea typeface="IBM Plex Sans KR"/>
                <a:cs typeface="IBM Plex Sans KR"/>
                <a:sym typeface="IBM Plex Sans KR"/>
              </a:rPr>
              <a:t>개막 시즌</a:t>
            </a: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에 게시물 수가 많아짐</a:t>
            </a:r>
            <a:b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b="1">
                <a:latin typeface="IBM Plex Sans KR"/>
                <a:ea typeface="IBM Plex Sans KR"/>
                <a:cs typeface="IBM Plex Sans KR"/>
                <a:sym typeface="IBM Plex Sans KR"/>
              </a:rPr>
              <a:t>기간에 따른 차별화 마케팅을 할 필요</a:t>
            </a: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가 있음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97" name="Google Shape;797;p36"/>
          <p:cNvPicPr preferRelativeResize="0"/>
          <p:nvPr/>
        </p:nvPicPr>
        <p:blipFill rotWithShape="1">
          <a:blip r:embed="rId7">
            <a:alphaModFix/>
          </a:blip>
          <a:srcRect t="20739" r="41823" b="63837"/>
          <a:stretch/>
        </p:blipFill>
        <p:spPr>
          <a:xfrm>
            <a:off x="5710317" y="4608809"/>
            <a:ext cx="2382465" cy="631608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6"/>
          <p:cNvSpPr/>
          <p:nvPr/>
        </p:nvSpPr>
        <p:spPr>
          <a:xfrm>
            <a:off x="7190150" y="1630550"/>
            <a:ext cx="1783200" cy="73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rgbClr val="37415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H0(귀무): 월와 게시물 수 간에는 연관성이 없다.</a:t>
            </a:r>
            <a:br>
              <a:rPr lang="en-GB" sz="600">
                <a:solidFill>
                  <a:srgbClr val="37415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600">
                <a:solidFill>
                  <a:srgbClr val="37415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H1(대립): 월 와 게시물 수 간에는 연관성이 있다.</a:t>
            </a:r>
            <a:br>
              <a:rPr lang="en-GB" sz="600">
                <a:solidFill>
                  <a:srgbClr val="37415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600">
                <a:solidFill>
                  <a:srgbClr val="37415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결론 : p-value &lt; 0.05,  대립가설 채택</a:t>
            </a:r>
            <a:endParaRPr sz="6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99" name="Google Shape;799;p36"/>
          <p:cNvSpPr/>
          <p:nvPr/>
        </p:nvSpPr>
        <p:spPr>
          <a:xfrm>
            <a:off x="7748300" y="1434450"/>
            <a:ext cx="837300" cy="237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latin typeface="IBM Plex Sans KR"/>
                <a:ea typeface="IBM Plex Sans KR"/>
                <a:cs typeface="IBM Plex Sans KR"/>
                <a:sym typeface="IBM Plex Sans KR"/>
              </a:rPr>
              <a:t>카이제곱 검정</a:t>
            </a:r>
            <a:endParaRPr sz="7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00" name="Google Shape;800;p36"/>
          <p:cNvCxnSpPr>
            <a:stCxn id="795" idx="6"/>
            <a:endCxn id="798" idx="1"/>
          </p:cNvCxnSpPr>
          <p:nvPr/>
        </p:nvCxnSpPr>
        <p:spPr>
          <a:xfrm rot="10800000" flipH="1">
            <a:off x="6914240" y="1999189"/>
            <a:ext cx="276000" cy="3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1" name="Google Shape;801;p36"/>
          <p:cNvSpPr/>
          <p:nvPr/>
        </p:nvSpPr>
        <p:spPr>
          <a:xfrm>
            <a:off x="3050800" y="1342238"/>
            <a:ext cx="1163100" cy="279000"/>
          </a:xfrm>
          <a:prstGeom prst="roundRect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IBM Plex Sans KR"/>
                <a:ea typeface="IBM Plex Sans KR"/>
                <a:cs typeface="IBM Plex Sans KR"/>
                <a:sym typeface="IBM Plex Sans KR"/>
              </a:rPr>
              <a:t>신한은행</a:t>
            </a:r>
            <a:endParaRPr sz="11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02" name="Google Shape;802;p36"/>
          <p:cNvSpPr/>
          <p:nvPr/>
        </p:nvSpPr>
        <p:spPr>
          <a:xfrm>
            <a:off x="818794" y="4407000"/>
            <a:ext cx="3318300" cy="539400"/>
          </a:xfrm>
          <a:prstGeom prst="rect">
            <a:avLst/>
          </a:prstGeom>
          <a:solidFill>
            <a:srgbClr val="FAEE9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IBM Plex Sans KR"/>
                <a:ea typeface="IBM Plex Sans KR"/>
                <a:cs typeface="IBM Plex Sans KR"/>
                <a:sym typeface="IBM Plex Sans KR"/>
              </a:rPr>
              <a:t>재미&amp;흥미와 연관된 키워드 多</a:t>
            </a:r>
            <a:b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이를 활용한 </a:t>
            </a:r>
            <a:r>
              <a:rPr lang="en-GB" b="1">
                <a:latin typeface="IBM Plex Sans KR"/>
                <a:ea typeface="IBM Plex Sans KR"/>
                <a:cs typeface="IBM Plex Sans KR"/>
                <a:sym typeface="IBM Plex Sans KR"/>
              </a:rPr>
              <a:t>축구 콘텐츠</a:t>
            </a: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를 할 필요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03" name="Google Shape;803;p36"/>
          <p:cNvPicPr preferRelativeResize="0"/>
          <p:nvPr/>
        </p:nvPicPr>
        <p:blipFill rotWithShape="1">
          <a:blip r:embed="rId7">
            <a:alphaModFix/>
          </a:blip>
          <a:srcRect t="20739" r="41823" b="63837"/>
          <a:stretch/>
        </p:blipFill>
        <p:spPr>
          <a:xfrm>
            <a:off x="1361367" y="4608809"/>
            <a:ext cx="2382465" cy="63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93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7"/>
          <p:cNvSpPr txBox="1"/>
          <p:nvPr/>
        </p:nvSpPr>
        <p:spPr>
          <a:xfrm>
            <a:off x="188375" y="888525"/>
            <a:ext cx="8511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FFFF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6.</a:t>
            </a:r>
            <a:r>
              <a:rPr lang="en-GB" sz="41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전략</a:t>
            </a:r>
            <a:endParaRPr sz="41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09" name="Google Shape;809;p37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8"/>
          <p:cNvSpPr/>
          <p:nvPr/>
        </p:nvSpPr>
        <p:spPr>
          <a:xfrm rot="-5400000">
            <a:off x="716585" y="2250775"/>
            <a:ext cx="2847000" cy="1946400"/>
          </a:xfrm>
          <a:prstGeom prst="trapezoid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rgbClr val="E3F2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8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17" name="Google Shape;817;p38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38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06. 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19" name="Google Shape;819;p38"/>
          <p:cNvPicPr preferRelativeResize="0"/>
          <p:nvPr/>
        </p:nvPicPr>
        <p:blipFill rotWithShape="1">
          <a:blip r:embed="rId4">
            <a:alphaModFix/>
          </a:blip>
          <a:srcRect t="6410"/>
          <a:stretch/>
        </p:blipFill>
        <p:spPr>
          <a:xfrm>
            <a:off x="6173350" y="1474575"/>
            <a:ext cx="2446800" cy="179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8"/>
          <p:cNvPicPr preferRelativeResize="0"/>
          <p:nvPr/>
        </p:nvPicPr>
        <p:blipFill rotWithShape="1">
          <a:blip r:embed="rId5">
            <a:alphaModFix/>
          </a:blip>
          <a:srcRect t="7071"/>
          <a:stretch/>
        </p:blipFill>
        <p:spPr>
          <a:xfrm>
            <a:off x="6173350" y="3327950"/>
            <a:ext cx="2446799" cy="17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38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 txBox="1"/>
          <p:nvPr/>
        </p:nvSpPr>
        <p:spPr>
          <a:xfrm>
            <a:off x="466425" y="802425"/>
            <a:ext cx="83115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프로축구 적금 상품</a:t>
            </a: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 </a:t>
            </a: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2023년 홈구장 관중 수 기반으로 12개 구단의 적금 가입자 수 시뮬레이션 진행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823" name="Google Shape;823;p38"/>
          <p:cNvGrpSpPr/>
          <p:nvPr/>
        </p:nvGrpSpPr>
        <p:grpSpPr>
          <a:xfrm>
            <a:off x="3352700" y="3171515"/>
            <a:ext cx="2338501" cy="1922525"/>
            <a:chOff x="4614225" y="2217025"/>
            <a:chExt cx="2338501" cy="1922525"/>
          </a:xfrm>
        </p:grpSpPr>
        <p:pic>
          <p:nvPicPr>
            <p:cNvPr id="824" name="Google Shape;824;p38"/>
            <p:cNvPicPr preferRelativeResize="0"/>
            <p:nvPr/>
          </p:nvPicPr>
          <p:blipFill rotWithShape="1">
            <a:blip r:embed="rId6">
              <a:alphaModFix/>
            </a:blip>
            <a:srcRect l="4297" t="921"/>
            <a:stretch/>
          </p:blipFill>
          <p:spPr>
            <a:xfrm>
              <a:off x="4614225" y="2229150"/>
              <a:ext cx="2338501" cy="191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38"/>
            <p:cNvSpPr/>
            <p:nvPr/>
          </p:nvSpPr>
          <p:spPr>
            <a:xfrm>
              <a:off x="4910300" y="2217025"/>
              <a:ext cx="1855800" cy="12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6" name="Google Shape;826;p38"/>
          <p:cNvPicPr preferRelativeResize="0"/>
          <p:nvPr/>
        </p:nvPicPr>
        <p:blipFill rotWithShape="1">
          <a:blip r:embed="rId7">
            <a:alphaModFix/>
          </a:blip>
          <a:srcRect l="6725" t="7295"/>
          <a:stretch/>
        </p:blipFill>
        <p:spPr>
          <a:xfrm>
            <a:off x="3352688" y="1508775"/>
            <a:ext cx="2338501" cy="1775351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38"/>
          <p:cNvSpPr/>
          <p:nvPr/>
        </p:nvSpPr>
        <p:spPr>
          <a:xfrm>
            <a:off x="3113275" y="1289150"/>
            <a:ext cx="5861700" cy="3815700"/>
          </a:xfrm>
          <a:prstGeom prst="roundRect">
            <a:avLst>
              <a:gd name="adj" fmla="val 15849"/>
            </a:avLst>
          </a:prstGeom>
          <a:noFill/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8"/>
          <p:cNvSpPr/>
          <p:nvPr/>
        </p:nvSpPr>
        <p:spPr>
          <a:xfrm>
            <a:off x="3298550" y="1150900"/>
            <a:ext cx="2446800" cy="245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[기본금리 : 2%, 우대금리 : 0.1%]</a:t>
            </a: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29" name="Google Shape;829;p38"/>
          <p:cNvSpPr/>
          <p:nvPr/>
        </p:nvSpPr>
        <p:spPr>
          <a:xfrm>
            <a:off x="4231075" y="3770863"/>
            <a:ext cx="1593000" cy="724200"/>
          </a:xfrm>
          <a:prstGeom prst="roundRect">
            <a:avLst>
              <a:gd name="adj" fmla="val 50000"/>
            </a:avLst>
          </a:prstGeom>
          <a:solidFill>
            <a:srgbClr val="FAEE9A">
              <a:alpha val="2975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기대지출 이자 분포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28-29억원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30" name="Google Shape;830;p38"/>
          <p:cNvSpPr txBox="1"/>
          <p:nvPr/>
        </p:nvSpPr>
        <p:spPr>
          <a:xfrm>
            <a:off x="3517850" y="1508775"/>
            <a:ext cx="20082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[평균 금리 분포]</a:t>
            </a:r>
            <a:endParaRPr sz="9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31" name="Google Shape;831;p38"/>
          <p:cNvSpPr txBox="1"/>
          <p:nvPr/>
        </p:nvSpPr>
        <p:spPr>
          <a:xfrm>
            <a:off x="3517850" y="3348075"/>
            <a:ext cx="20082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[지출 이자 분포]</a:t>
            </a:r>
            <a:endParaRPr sz="9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32" name="Google Shape;832;p38"/>
          <p:cNvSpPr/>
          <p:nvPr/>
        </p:nvSpPr>
        <p:spPr>
          <a:xfrm>
            <a:off x="6215463" y="1150900"/>
            <a:ext cx="2446800" cy="245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[기본금리 : 2%, 우대금리 : 0.2%]</a:t>
            </a: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33" name="Google Shape;833;p38"/>
          <p:cNvSpPr/>
          <p:nvPr/>
        </p:nvSpPr>
        <p:spPr>
          <a:xfrm>
            <a:off x="7151950" y="3770863"/>
            <a:ext cx="1593000" cy="724200"/>
          </a:xfrm>
          <a:prstGeom prst="roundRect">
            <a:avLst>
              <a:gd name="adj" fmla="val 50000"/>
            </a:avLst>
          </a:prstGeom>
          <a:solidFill>
            <a:srgbClr val="FAEE9A">
              <a:alpha val="2975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기대지출 이자 분포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41-44억원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34" name="Google Shape;834;p38"/>
          <p:cNvSpPr txBox="1"/>
          <p:nvPr/>
        </p:nvSpPr>
        <p:spPr>
          <a:xfrm>
            <a:off x="59975" y="1354488"/>
            <a:ext cx="2883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1) 기본금리 고정 / 우대금리 조정</a:t>
            </a:r>
            <a:endParaRPr sz="1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35" name="Google Shape;835;p38"/>
          <p:cNvCxnSpPr/>
          <p:nvPr/>
        </p:nvCxnSpPr>
        <p:spPr>
          <a:xfrm>
            <a:off x="6002400" y="1648075"/>
            <a:ext cx="0" cy="3218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6" name="Google Shape;83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525" y="2257587"/>
            <a:ext cx="2089073" cy="1922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7" name="Google Shape;837;p38"/>
          <p:cNvSpPr txBox="1"/>
          <p:nvPr/>
        </p:nvSpPr>
        <p:spPr>
          <a:xfrm>
            <a:off x="-514900" y="4478450"/>
            <a:ext cx="386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* 23년 K리그 축구 관중 300만명 중</a:t>
            </a:r>
            <a:endParaRPr sz="1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5%만큼 적금 가입 가정</a:t>
            </a:r>
            <a:endParaRPr sz="1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(5% : 2021년 신한은행 KBO 적금 가입자 수 비율에 따른 산출값)</a:t>
            </a:r>
            <a:endParaRPr sz="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38" name="Google Shape;838;p38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39" name="Google Shape;839;p38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40" name="Google Shape;840;p38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42" name="Google Shape;842;p38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39"/>
          <p:cNvPicPr preferRelativeResize="0"/>
          <p:nvPr/>
        </p:nvPicPr>
        <p:blipFill rotWithShape="1">
          <a:blip r:embed="rId3">
            <a:alphaModFix/>
          </a:blip>
          <a:srcRect t="5437"/>
          <a:stretch/>
        </p:blipFill>
        <p:spPr>
          <a:xfrm>
            <a:off x="3156350" y="3283250"/>
            <a:ext cx="2555080" cy="18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39"/>
          <p:cNvPicPr preferRelativeResize="0"/>
          <p:nvPr/>
        </p:nvPicPr>
        <p:blipFill rotWithShape="1">
          <a:blip r:embed="rId4">
            <a:alphaModFix/>
          </a:blip>
          <a:srcRect t="6076"/>
          <a:stretch/>
        </p:blipFill>
        <p:spPr>
          <a:xfrm>
            <a:off x="3232550" y="1453375"/>
            <a:ext cx="2446800" cy="177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39"/>
          <p:cNvPicPr preferRelativeResize="0"/>
          <p:nvPr/>
        </p:nvPicPr>
        <p:blipFill rotWithShape="1">
          <a:blip r:embed="rId5">
            <a:alphaModFix/>
          </a:blip>
          <a:srcRect t="6059"/>
          <a:stretch/>
        </p:blipFill>
        <p:spPr>
          <a:xfrm>
            <a:off x="6206775" y="3258900"/>
            <a:ext cx="2446800" cy="178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9"/>
          <p:cNvPicPr preferRelativeResize="0"/>
          <p:nvPr/>
        </p:nvPicPr>
        <p:blipFill rotWithShape="1">
          <a:blip r:embed="rId6">
            <a:alphaModFix/>
          </a:blip>
          <a:srcRect t="6120"/>
          <a:stretch/>
        </p:blipFill>
        <p:spPr>
          <a:xfrm>
            <a:off x="6241950" y="1453375"/>
            <a:ext cx="2446799" cy="1805513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9"/>
          <p:cNvSpPr/>
          <p:nvPr/>
        </p:nvSpPr>
        <p:spPr>
          <a:xfrm rot="-5400000">
            <a:off x="716585" y="2250775"/>
            <a:ext cx="2847000" cy="1946400"/>
          </a:xfrm>
          <a:prstGeom prst="trapezoid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rgbClr val="E3F2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9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54" name="Google Shape;854;p39"/>
          <p:cNvPicPr preferRelativeResize="0"/>
          <p:nvPr/>
        </p:nvPicPr>
        <p:blipFill rotWithShape="1">
          <a:blip r:embed="rId7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39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06. 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56" name="Google Shape;856;p39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9"/>
          <p:cNvSpPr txBox="1"/>
          <p:nvPr/>
        </p:nvSpPr>
        <p:spPr>
          <a:xfrm>
            <a:off x="466425" y="802425"/>
            <a:ext cx="83115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프로축구 적금 상품</a:t>
            </a:r>
            <a:endParaRPr sz="1300">
              <a:solidFill>
                <a:schemeClr val="dk1"/>
              </a:solidFill>
              <a:highlight>
                <a:srgbClr val="FAEE9A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58" name="Google Shape;858;p39"/>
          <p:cNvSpPr txBox="1"/>
          <p:nvPr/>
        </p:nvSpPr>
        <p:spPr>
          <a:xfrm>
            <a:off x="3517850" y="1508775"/>
            <a:ext cx="20082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[평균 금리 분포]</a:t>
            </a:r>
            <a:endParaRPr sz="9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59" name="Google Shape;859;p39"/>
          <p:cNvSpPr txBox="1"/>
          <p:nvPr/>
        </p:nvSpPr>
        <p:spPr>
          <a:xfrm>
            <a:off x="3517850" y="3348075"/>
            <a:ext cx="20082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[지출 이자 분포]</a:t>
            </a:r>
            <a:endParaRPr sz="9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60" name="Google Shape;860;p39"/>
          <p:cNvSpPr/>
          <p:nvPr/>
        </p:nvSpPr>
        <p:spPr>
          <a:xfrm>
            <a:off x="4187725" y="3770875"/>
            <a:ext cx="1636500" cy="724200"/>
          </a:xfrm>
          <a:prstGeom prst="roundRect">
            <a:avLst>
              <a:gd name="adj" fmla="val 50000"/>
            </a:avLst>
          </a:prstGeom>
          <a:solidFill>
            <a:srgbClr val="FAEE9A">
              <a:alpha val="2975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기대지출 이자 분포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29-29억5천만원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61" name="Google Shape;861;p39"/>
          <p:cNvSpPr/>
          <p:nvPr/>
        </p:nvSpPr>
        <p:spPr>
          <a:xfrm>
            <a:off x="7151950" y="3770863"/>
            <a:ext cx="1593000" cy="724200"/>
          </a:xfrm>
          <a:prstGeom prst="roundRect">
            <a:avLst>
              <a:gd name="adj" fmla="val 50000"/>
            </a:avLst>
          </a:prstGeom>
          <a:solidFill>
            <a:srgbClr val="FAEE9A">
              <a:alpha val="2975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기대지출 이자 분포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34-36억원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62" name="Google Shape;862;p39"/>
          <p:cNvCxnSpPr/>
          <p:nvPr/>
        </p:nvCxnSpPr>
        <p:spPr>
          <a:xfrm>
            <a:off x="6002400" y="1648075"/>
            <a:ext cx="0" cy="3218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39"/>
          <p:cNvSpPr/>
          <p:nvPr/>
        </p:nvSpPr>
        <p:spPr>
          <a:xfrm>
            <a:off x="3113275" y="1232625"/>
            <a:ext cx="5861700" cy="3815700"/>
          </a:xfrm>
          <a:prstGeom prst="roundRect">
            <a:avLst>
              <a:gd name="adj" fmla="val 15849"/>
            </a:avLst>
          </a:prstGeom>
          <a:noFill/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/>
          <p:cNvSpPr/>
          <p:nvPr/>
        </p:nvSpPr>
        <p:spPr>
          <a:xfrm>
            <a:off x="3298550" y="1150900"/>
            <a:ext cx="2446800" cy="245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[기본금리 : 3%, 우대금리 : 0.05%]</a:t>
            </a: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65" name="Google Shape;865;p39"/>
          <p:cNvSpPr/>
          <p:nvPr/>
        </p:nvSpPr>
        <p:spPr>
          <a:xfrm>
            <a:off x="6206763" y="1150900"/>
            <a:ext cx="2446800" cy="245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[기본금리 : 1%, 우대금리 : 0.2%]</a:t>
            </a: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66" name="Google Shape;866;p39"/>
          <p:cNvSpPr txBox="1"/>
          <p:nvPr/>
        </p:nvSpPr>
        <p:spPr>
          <a:xfrm>
            <a:off x="59975" y="1354488"/>
            <a:ext cx="2883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2) 기본금리 조정 / 우대금리 조정</a:t>
            </a:r>
            <a:endParaRPr sz="1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67" name="Google Shape;86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525" y="2257587"/>
            <a:ext cx="2089073" cy="1922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8" name="Google Shape;868;p39"/>
          <p:cNvSpPr txBox="1"/>
          <p:nvPr/>
        </p:nvSpPr>
        <p:spPr>
          <a:xfrm>
            <a:off x="-514900" y="4478450"/>
            <a:ext cx="386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* 23년 K리그 축구 관중 300만명 중</a:t>
            </a:r>
            <a:endParaRPr sz="1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5%만큼 적금 가입 가정</a:t>
            </a:r>
            <a:endParaRPr sz="1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(5% : 2021년 신한은행 KBO 적금 가입자 수 비율에 따른 산출값)</a:t>
            </a:r>
            <a:endParaRPr sz="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69" name="Google Shape;869;p39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70" name="Google Shape;870;p39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71" name="Google Shape;871;p39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72" name="Google Shape;872;p39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73" name="Google Shape;873;p39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0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0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0" name="Google Shape;880;p40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0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06. 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82" name="Google Shape;882;p40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0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84" name="Google Shape;884;p40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85" name="Google Shape;885;p40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86" name="Google Shape;886;p40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87" name="Google Shape;887;p40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8" name="Google Shape;888;p40"/>
          <p:cNvPicPr preferRelativeResize="0"/>
          <p:nvPr/>
        </p:nvPicPr>
        <p:blipFill rotWithShape="1">
          <a:blip r:embed="rId4">
            <a:alphaModFix/>
          </a:blip>
          <a:srcRect l="28178" t="5895" r="27751" b="7276"/>
          <a:stretch/>
        </p:blipFill>
        <p:spPr>
          <a:xfrm>
            <a:off x="230400" y="1194699"/>
            <a:ext cx="2393176" cy="37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40"/>
          <p:cNvSpPr/>
          <p:nvPr/>
        </p:nvSpPr>
        <p:spPr>
          <a:xfrm>
            <a:off x="623765" y="1433730"/>
            <a:ext cx="1576500" cy="3349800"/>
          </a:xfrm>
          <a:prstGeom prst="roundRect">
            <a:avLst>
              <a:gd name="adj" fmla="val 11361"/>
            </a:avLst>
          </a:prstGeom>
          <a:solidFill>
            <a:srgbClr val="E4E9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0"/>
          <p:cNvSpPr/>
          <p:nvPr/>
        </p:nvSpPr>
        <p:spPr>
          <a:xfrm>
            <a:off x="690416" y="1788780"/>
            <a:ext cx="1429500" cy="846300"/>
          </a:xfrm>
          <a:prstGeom prst="roundRect">
            <a:avLst>
              <a:gd name="adj" fmla="val 10246"/>
            </a:avLst>
          </a:prstGeom>
          <a:gradFill>
            <a:gsLst>
              <a:gs pos="0">
                <a:srgbClr val="00B28F"/>
              </a:gs>
              <a:gs pos="100000">
                <a:srgbClr val="00765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5B46"/>
              </a:highlight>
            </a:endParaRPr>
          </a:p>
        </p:txBody>
      </p:sp>
      <p:sp>
        <p:nvSpPr>
          <p:cNvPr id="891" name="Google Shape;891;p40"/>
          <p:cNvSpPr txBox="1"/>
          <p:nvPr/>
        </p:nvSpPr>
        <p:spPr>
          <a:xfrm>
            <a:off x="1073343" y="1851030"/>
            <a:ext cx="10116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하나은행   K리그</a:t>
            </a:r>
            <a:endParaRPr sz="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K리그는 하나 적금</a:t>
            </a:r>
            <a:endParaRPr sz="8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E7E21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92" name="Google Shape;8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445" y="1915350"/>
            <a:ext cx="440049" cy="593040"/>
          </a:xfrm>
          <a:prstGeom prst="rect">
            <a:avLst/>
          </a:prstGeom>
          <a:noFill/>
          <a:ln>
            <a:noFill/>
          </a:ln>
          <a:effectLst>
            <a:outerShdw blurRad="57150" dist="66675" dir="35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3" name="Google Shape;89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675725" y="1969688"/>
            <a:ext cx="81174" cy="8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0"/>
          <p:cNvPicPr preferRelativeResize="0"/>
          <p:nvPr/>
        </p:nvPicPr>
        <p:blipFill rotWithShape="1">
          <a:blip r:embed="rId7">
            <a:alphaModFix/>
          </a:blip>
          <a:srcRect l="44441" t="15489" b="29948"/>
          <a:stretch/>
        </p:blipFill>
        <p:spPr>
          <a:xfrm>
            <a:off x="1434559" y="2226396"/>
            <a:ext cx="792975" cy="40931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0"/>
          <p:cNvSpPr/>
          <p:nvPr/>
        </p:nvSpPr>
        <p:spPr>
          <a:xfrm rot="-3240052">
            <a:off x="661668" y="2151937"/>
            <a:ext cx="134236" cy="123009"/>
          </a:xfrm>
          <a:prstGeom prst="halfFrame">
            <a:avLst>
              <a:gd name="adj1" fmla="val 23879"/>
              <a:gd name="adj2" fmla="val 22079"/>
            </a:avLst>
          </a:prstGeom>
          <a:solidFill>
            <a:srgbClr val="B7B7B7">
              <a:alpha val="2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0"/>
          <p:cNvSpPr/>
          <p:nvPr/>
        </p:nvSpPr>
        <p:spPr>
          <a:xfrm rot="7844412">
            <a:off x="2011547" y="2150502"/>
            <a:ext cx="134226" cy="122740"/>
          </a:xfrm>
          <a:prstGeom prst="halfFrame">
            <a:avLst>
              <a:gd name="adj1" fmla="val 23879"/>
              <a:gd name="adj2" fmla="val 22079"/>
            </a:avLst>
          </a:prstGeom>
          <a:solidFill>
            <a:srgbClr val="B7B7B7">
              <a:alpha val="2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0"/>
          <p:cNvSpPr/>
          <p:nvPr/>
        </p:nvSpPr>
        <p:spPr>
          <a:xfrm>
            <a:off x="1349598" y="2596065"/>
            <a:ext cx="27600" cy="2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0"/>
          <p:cNvSpPr/>
          <p:nvPr/>
        </p:nvSpPr>
        <p:spPr>
          <a:xfrm>
            <a:off x="1392068" y="2596065"/>
            <a:ext cx="27600" cy="27600"/>
          </a:xfrm>
          <a:prstGeom prst="ellipse">
            <a:avLst/>
          </a:prstGeom>
          <a:solidFill>
            <a:srgbClr val="FAE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0"/>
          <p:cNvSpPr/>
          <p:nvPr/>
        </p:nvSpPr>
        <p:spPr>
          <a:xfrm>
            <a:off x="1434539" y="2596065"/>
            <a:ext cx="27600" cy="2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0"/>
          <p:cNvSpPr/>
          <p:nvPr/>
        </p:nvSpPr>
        <p:spPr>
          <a:xfrm>
            <a:off x="1477009" y="2596065"/>
            <a:ext cx="27600" cy="2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0"/>
          <p:cNvSpPr txBox="1"/>
          <p:nvPr/>
        </p:nvSpPr>
        <p:spPr>
          <a:xfrm>
            <a:off x="851713" y="2839395"/>
            <a:ext cx="8265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02" name="Google Shape;902;p40"/>
          <p:cNvSpPr/>
          <p:nvPr/>
        </p:nvSpPr>
        <p:spPr>
          <a:xfrm>
            <a:off x="742343" y="2971329"/>
            <a:ext cx="1369200" cy="1521000"/>
          </a:xfrm>
          <a:prstGeom prst="rect">
            <a:avLst/>
          </a:prstGeom>
          <a:solidFill>
            <a:srgbClr val="00B28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0"/>
          <p:cNvSpPr txBox="1"/>
          <p:nvPr/>
        </p:nvSpPr>
        <p:spPr>
          <a:xfrm>
            <a:off x="749306" y="2999237"/>
            <a:ext cx="1323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기본 2.0% ~ 최고 5.5%</a:t>
            </a:r>
            <a:endParaRPr sz="800" b="1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4" name="Google Shape;904;p40"/>
          <p:cNvSpPr/>
          <p:nvPr/>
        </p:nvSpPr>
        <p:spPr>
          <a:xfrm>
            <a:off x="716812" y="2807083"/>
            <a:ext cx="1041600" cy="181800"/>
          </a:xfrm>
          <a:prstGeom prst="roundRect">
            <a:avLst>
              <a:gd name="adj" fmla="val 42665"/>
            </a:avLst>
          </a:prstGeom>
          <a:solidFill>
            <a:srgbClr val="00B28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우리팀 응원하면서 돈 모으자-!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905" name="Google Shape;905;p40"/>
          <p:cNvSpPr txBox="1"/>
          <p:nvPr/>
        </p:nvSpPr>
        <p:spPr>
          <a:xfrm>
            <a:off x="790569" y="3194274"/>
            <a:ext cx="11325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가입기간                        가입금액</a:t>
            </a:r>
            <a:endParaRPr sz="4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4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12개월                           1만원~50만원</a:t>
            </a:r>
            <a:endParaRPr sz="4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906" name="Google Shape;906;p40"/>
          <p:cNvCxnSpPr/>
          <p:nvPr/>
        </p:nvCxnSpPr>
        <p:spPr>
          <a:xfrm>
            <a:off x="1157897" y="3272540"/>
            <a:ext cx="0" cy="17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40"/>
          <p:cNvSpPr/>
          <p:nvPr/>
        </p:nvSpPr>
        <p:spPr>
          <a:xfrm>
            <a:off x="853749" y="3544511"/>
            <a:ext cx="1114200" cy="82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0"/>
          <p:cNvSpPr txBox="1"/>
          <p:nvPr/>
        </p:nvSpPr>
        <p:spPr>
          <a:xfrm>
            <a:off x="895469" y="3570384"/>
            <a:ext cx="10056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서울FC가 승리시 0.1% 우대금리 제공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9" name="Google Shape;909;p40"/>
          <p:cNvSpPr/>
          <p:nvPr/>
        </p:nvSpPr>
        <p:spPr>
          <a:xfrm>
            <a:off x="1048614" y="3900322"/>
            <a:ext cx="726900" cy="177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나의 예상 혜택</a:t>
            </a:r>
            <a:endParaRPr sz="1200"/>
          </a:p>
        </p:txBody>
      </p:sp>
      <p:cxnSp>
        <p:nvCxnSpPr>
          <p:cNvPr id="910" name="Google Shape;910;p40"/>
          <p:cNvCxnSpPr/>
          <p:nvPr/>
        </p:nvCxnSpPr>
        <p:spPr>
          <a:xfrm>
            <a:off x="926875" y="4304059"/>
            <a:ext cx="21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40"/>
          <p:cNvCxnSpPr/>
          <p:nvPr/>
        </p:nvCxnSpPr>
        <p:spPr>
          <a:xfrm>
            <a:off x="1380211" y="4304059"/>
            <a:ext cx="26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2" name="Google Shape;912;p40"/>
          <p:cNvSpPr txBox="1"/>
          <p:nvPr/>
        </p:nvSpPr>
        <p:spPr>
          <a:xfrm>
            <a:off x="853744" y="4136938"/>
            <a:ext cx="4050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 b="1">
                <a:solidFill>
                  <a:srgbClr val="005C4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12개월</a:t>
            </a:r>
            <a:r>
              <a:rPr lang="en-GB" sz="4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▼</a:t>
            </a:r>
            <a:endParaRPr sz="4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13" name="Google Shape;913;p40"/>
          <p:cNvSpPr txBox="1"/>
          <p:nvPr/>
        </p:nvSpPr>
        <p:spPr>
          <a:xfrm>
            <a:off x="1091533" y="4142939"/>
            <a:ext cx="4050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동안 매월</a:t>
            </a:r>
            <a:endParaRPr sz="4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14" name="Google Shape;914;p40"/>
          <p:cNvSpPr txBox="1"/>
          <p:nvPr/>
        </p:nvSpPr>
        <p:spPr>
          <a:xfrm>
            <a:off x="1309367" y="4142938"/>
            <a:ext cx="4050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 b="1">
                <a:solidFill>
                  <a:srgbClr val="005B4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50,000원</a:t>
            </a:r>
            <a:endParaRPr sz="400" b="1">
              <a:solidFill>
                <a:srgbClr val="005B4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15" name="Google Shape;915;p40"/>
          <p:cNvSpPr txBox="1"/>
          <p:nvPr/>
        </p:nvSpPr>
        <p:spPr>
          <a:xfrm>
            <a:off x="1563135" y="4142950"/>
            <a:ext cx="5358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씩 적립하기</a:t>
            </a:r>
            <a:endParaRPr sz="4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16" name="Google Shape;916;p40"/>
          <p:cNvSpPr/>
          <p:nvPr/>
        </p:nvSpPr>
        <p:spPr>
          <a:xfrm>
            <a:off x="1741858" y="4590408"/>
            <a:ext cx="392700" cy="96000"/>
          </a:xfrm>
          <a:prstGeom prst="roundRect">
            <a:avLst>
              <a:gd name="adj" fmla="val 50000"/>
            </a:avLst>
          </a:prstGeom>
          <a:solidFill>
            <a:srgbClr val="E4E9EA"/>
          </a:solidFill>
          <a:ln>
            <a:noFill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">
                <a:latin typeface="IBM Plex Sans KR"/>
                <a:ea typeface="IBM Plex Sans KR"/>
                <a:cs typeface="IBM Plex Sans KR"/>
                <a:sym typeface="IBM Plex Sans KR"/>
              </a:rPr>
              <a:t>적금 가입하기</a:t>
            </a:r>
            <a:endParaRPr sz="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17" name="Google Shape;917;p40"/>
          <p:cNvSpPr/>
          <p:nvPr/>
        </p:nvSpPr>
        <p:spPr>
          <a:xfrm>
            <a:off x="1139569" y="1548085"/>
            <a:ext cx="574800" cy="122100"/>
          </a:xfrm>
          <a:prstGeom prst="roundRect">
            <a:avLst>
              <a:gd name="adj" fmla="val 50000"/>
            </a:avLst>
          </a:prstGeom>
          <a:solidFill>
            <a:srgbClr val="00B28F"/>
          </a:solidFill>
          <a:ln>
            <a:noFill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하나은행 적금</a:t>
            </a:r>
            <a:endParaRPr sz="5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18" name="Google Shape;918;p40"/>
          <p:cNvSpPr txBox="1"/>
          <p:nvPr/>
        </p:nvSpPr>
        <p:spPr>
          <a:xfrm>
            <a:off x="466425" y="802425"/>
            <a:ext cx="83115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프로축구 적금 상품</a:t>
            </a:r>
            <a:endParaRPr sz="1300">
              <a:solidFill>
                <a:schemeClr val="dk1"/>
              </a:solidFill>
              <a:highlight>
                <a:srgbClr val="FAEE9A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19" name="Google Shape;919;p40"/>
          <p:cNvSpPr/>
          <p:nvPr/>
        </p:nvSpPr>
        <p:spPr>
          <a:xfrm>
            <a:off x="3464125" y="871900"/>
            <a:ext cx="4286400" cy="1948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몬테카를로 시뮬레이션을 통해 나온 값으로 </a:t>
            </a:r>
            <a:b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리스크를 확인하고 최적의 금리 설정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가입기간 : 3~12개월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가입 금액 : 1~50만원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응원하는 구단을 선택하면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승리할때마다 우대금리 0.1% 적용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920" name="Google Shape;920;p40"/>
          <p:cNvCxnSpPr>
            <a:stCxn id="896" idx="1"/>
            <a:endCxn id="919" idx="1"/>
          </p:cNvCxnSpPr>
          <p:nvPr/>
        </p:nvCxnSpPr>
        <p:spPr>
          <a:xfrm rot="10800000" flipH="1">
            <a:off x="2076506" y="1846224"/>
            <a:ext cx="1387500" cy="2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0"/>
          <p:cNvSpPr/>
          <p:nvPr/>
        </p:nvSpPr>
        <p:spPr>
          <a:xfrm>
            <a:off x="3464125" y="3449550"/>
            <a:ext cx="4286400" cy="1332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나 안성재 FC 서울 골수팬 ~!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‘우리팀은 이번시즌 전승할거야!’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서울 FC를 응원하고 월 10만원씩 적금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⇒ </a:t>
            </a:r>
            <a:r>
              <a:rPr lang="en-GB" b="1">
                <a:latin typeface="IBM Plex Sans KR"/>
                <a:ea typeface="IBM Plex Sans KR"/>
                <a:cs typeface="IBM Plex Sans KR"/>
                <a:sym typeface="IBM Plex Sans KR"/>
              </a:rPr>
              <a:t>서울 FC가 전승할 때 </a:t>
            </a:r>
            <a:br>
              <a:rPr lang="en-GB" b="1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b="1">
                <a:latin typeface="IBM Plex Sans KR"/>
                <a:ea typeface="IBM Plex Sans KR"/>
                <a:cs typeface="IBM Plex Sans KR"/>
                <a:sym typeface="IBM Plex Sans KR"/>
              </a:rPr>
              <a:t>만기시 얻을 수 있는 금액 122만4746원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922" name="Google Shape;922;p40"/>
          <p:cNvCxnSpPr>
            <a:stCxn id="909" idx="3"/>
            <a:endCxn id="921" idx="1"/>
          </p:cNvCxnSpPr>
          <p:nvPr/>
        </p:nvCxnSpPr>
        <p:spPr>
          <a:xfrm>
            <a:off x="1775514" y="3988822"/>
            <a:ext cx="1688700" cy="1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1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1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929" name="Google Shape;929;p41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1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06. 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1" name="Google Shape;931;p41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1"/>
          <p:cNvSpPr txBox="1"/>
          <p:nvPr/>
        </p:nvSpPr>
        <p:spPr>
          <a:xfrm>
            <a:off x="466425" y="802425"/>
            <a:ext cx="7519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하나원큐 활성화 전략</a:t>
            </a: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: </a:t>
            </a: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MAU를 꾸준히 유지하기 위해 K리그 시즌을 기준으로 3구간으로 구분하여 전략 수립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3" name="Google Shape;933;p41"/>
          <p:cNvSpPr/>
          <p:nvPr/>
        </p:nvSpPr>
        <p:spPr>
          <a:xfrm>
            <a:off x="65750" y="1645050"/>
            <a:ext cx="2917500" cy="33063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1"/>
          <p:cNvSpPr/>
          <p:nvPr/>
        </p:nvSpPr>
        <p:spPr>
          <a:xfrm>
            <a:off x="842900" y="1479725"/>
            <a:ext cx="13632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시즌 전(1-3월)</a:t>
            </a: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5" name="Google Shape;935;p41"/>
          <p:cNvSpPr/>
          <p:nvPr/>
        </p:nvSpPr>
        <p:spPr>
          <a:xfrm>
            <a:off x="3113250" y="1645050"/>
            <a:ext cx="2917500" cy="33063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1"/>
          <p:cNvSpPr/>
          <p:nvPr/>
        </p:nvSpPr>
        <p:spPr>
          <a:xfrm>
            <a:off x="3890400" y="1479725"/>
            <a:ext cx="13632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시즌(4-10월)</a:t>
            </a: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7" name="Google Shape;937;p41"/>
          <p:cNvSpPr/>
          <p:nvPr/>
        </p:nvSpPr>
        <p:spPr>
          <a:xfrm>
            <a:off x="6160750" y="1645050"/>
            <a:ext cx="2917500" cy="33063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1"/>
          <p:cNvSpPr/>
          <p:nvPr/>
        </p:nvSpPr>
        <p:spPr>
          <a:xfrm>
            <a:off x="6937900" y="1479725"/>
            <a:ext cx="1363200" cy="27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시즌 후(11-12월)</a:t>
            </a: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      </a:t>
            </a:r>
            <a:endParaRPr sz="1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9" name="Google Shape;939;p41"/>
          <p:cNvSpPr txBox="1"/>
          <p:nvPr/>
        </p:nvSpPr>
        <p:spPr>
          <a:xfrm>
            <a:off x="705500" y="1851200"/>
            <a:ext cx="16380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 SNS홍보 ]</a:t>
            </a:r>
            <a:endParaRPr sz="18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940" name="Google Shape;940;p41"/>
          <p:cNvSpPr txBox="1"/>
          <p:nvPr/>
        </p:nvSpPr>
        <p:spPr>
          <a:xfrm>
            <a:off x="3250200" y="1851200"/>
            <a:ext cx="26439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 축구 정보 &amp; 콘텐츠 제공]</a:t>
            </a:r>
            <a:endParaRPr sz="18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941" name="Google Shape;941;p41"/>
          <p:cNvSpPr txBox="1"/>
          <p:nvPr/>
        </p:nvSpPr>
        <p:spPr>
          <a:xfrm>
            <a:off x="6160750" y="1851200"/>
            <a:ext cx="2917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 선수와의 유대감 증진]</a:t>
            </a:r>
            <a:endParaRPr sz="18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942" name="Google Shape;942;p41"/>
          <p:cNvSpPr txBox="1"/>
          <p:nvPr/>
        </p:nvSpPr>
        <p:spPr>
          <a:xfrm>
            <a:off x="188850" y="2293400"/>
            <a:ext cx="26439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연초부터 시즌 개막까지 </a:t>
            </a:r>
            <a:b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스포츠 관련 SNS 활동이 활발하게 일어나는 시기</a:t>
            </a:r>
            <a:r>
              <a:rPr lang="en-GB" sz="11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(2~4월)</a:t>
            </a: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highlight>
                  <a:srgbClr val="D9EAD3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축구팬 유입 활성화 이벤트</a:t>
            </a: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: </a:t>
            </a: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가입시 웰컴 포인트</a:t>
            </a:r>
            <a:b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&amp; </a:t>
            </a:r>
            <a:b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300">
                <a:solidFill>
                  <a:schemeClr val="dk2"/>
                </a:solidFill>
                <a:highlight>
                  <a:srgbClr val="D9EAD3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구단 별 적금 가입자 수 이벤트</a:t>
            </a: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:</a:t>
            </a: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가입자 수가 많은 구단에게 포인트</a:t>
            </a:r>
            <a:b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경쟁심리 유발 + 결속력 강화</a:t>
            </a: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43" name="Google Shape;943;p41"/>
          <p:cNvSpPr txBox="1"/>
          <p:nvPr/>
        </p:nvSpPr>
        <p:spPr>
          <a:xfrm>
            <a:off x="3250050" y="2293400"/>
            <a:ext cx="26439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시즌 기간인만큼 축구 정보를 얻고자 하는 니즈가 가장 클 것이라 판단 </a:t>
            </a: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</a:t>
            </a:r>
            <a:r>
              <a:rPr lang="en-GB" sz="1300">
                <a:solidFill>
                  <a:schemeClr val="dk2"/>
                </a:solidFill>
                <a:highlight>
                  <a:srgbClr val="D9EAD3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실시간 축구 정보 제공</a:t>
            </a: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highlight>
                  <a:srgbClr val="D9EAD3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포인트를 쌓아 앱테크</a:t>
            </a: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를 </a:t>
            </a: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할 수 있는 콘텐츠 제공 </a:t>
            </a: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재미있게 돈을 벌 수 있는 니즈를 충족시킴으로써 </a:t>
            </a:r>
            <a:b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‘하나원큐 앱’ 사용 활성화</a:t>
            </a: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44" name="Google Shape;944;p41"/>
          <p:cNvSpPr txBox="1"/>
          <p:nvPr/>
        </p:nvSpPr>
        <p:spPr>
          <a:xfrm>
            <a:off x="6311250" y="2293388"/>
            <a:ext cx="26439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시즌 이후 선수단과 팬 간의 </a:t>
            </a:r>
            <a:b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유대감을 형성할 수 있는 </a:t>
            </a:r>
            <a:b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이벤트를 진행하여 고객 충성도 확보</a:t>
            </a:r>
            <a:br>
              <a:rPr lang="en-GB" sz="13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946" name="Google Shape;9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000" y="3253775"/>
            <a:ext cx="1391097" cy="140475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50000"/>
              </a:srgbClr>
            </a:outerShdw>
            <a:reflection stA="33000" endPos="16000" dist="38100" dir="5400000" fadeDir="5400012" sy="-100000" algn="bl" rotWithShape="0"/>
          </a:effectLst>
        </p:spPr>
      </p:pic>
      <p:pic>
        <p:nvPicPr>
          <p:cNvPr id="947" name="Google Shape;94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761" y="4344350"/>
            <a:ext cx="543503" cy="5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6739" y="4374812"/>
            <a:ext cx="482561" cy="4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725" y="4374821"/>
            <a:ext cx="482561" cy="482557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1"/>
          <p:cNvSpPr txBox="1"/>
          <p:nvPr/>
        </p:nvSpPr>
        <p:spPr>
          <a:xfrm>
            <a:off x="-2324900" y="415738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951" name="Google Shape;951;p41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41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53" name="Google Shape;953;p41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54" name="Google Shape;954;p41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55" name="Google Shape;955;p41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56" name="Google Shape;956;p41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9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444750" y="888525"/>
            <a:ext cx="8254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IBM Plex Sans KR"/>
              <a:buAutoNum type="arabicPeriod"/>
            </a:pPr>
            <a:r>
              <a:rPr lang="en-GB" sz="41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4100" b="1">
              <a:solidFill>
                <a:srgbClr val="FFFF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2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963" name="Google Shape;963;p42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2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06. 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개선안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965" name="Google Shape;965;p42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42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67" name="Google Shape;967;p42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68" name="Google Shape;968;p42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69" name="Google Shape;969;p42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70" name="Google Shape;970;p42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971" name="Google Shape;971;p42"/>
          <p:cNvGrpSpPr/>
          <p:nvPr/>
        </p:nvGrpSpPr>
        <p:grpSpPr>
          <a:xfrm>
            <a:off x="5203056" y="1215261"/>
            <a:ext cx="3453901" cy="2441503"/>
            <a:chOff x="228060" y="1439163"/>
            <a:chExt cx="2578500" cy="1635300"/>
          </a:xfrm>
        </p:grpSpPr>
        <p:sp>
          <p:nvSpPr>
            <p:cNvPr id="972" name="Google Shape;972;p42"/>
            <p:cNvSpPr/>
            <p:nvPr/>
          </p:nvSpPr>
          <p:spPr>
            <a:xfrm>
              <a:off x="228060" y="1439163"/>
              <a:ext cx="2578500" cy="1635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6397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cxnSp>
          <p:nvCxnSpPr>
            <p:cNvPr id="973" name="Google Shape;973;p42"/>
            <p:cNvCxnSpPr/>
            <p:nvPr/>
          </p:nvCxnSpPr>
          <p:spPr>
            <a:xfrm>
              <a:off x="1339682" y="2545839"/>
              <a:ext cx="330000" cy="0"/>
            </a:xfrm>
            <a:prstGeom prst="straightConnector1">
              <a:avLst/>
            </a:prstGeom>
            <a:noFill/>
            <a:ln w="19050" cap="flat" cmpd="sng">
              <a:solidFill>
                <a:srgbClr val="FFF2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74" name="Google Shape;974;p42"/>
            <p:cNvCxnSpPr/>
            <p:nvPr/>
          </p:nvCxnSpPr>
          <p:spPr>
            <a:xfrm flipH="1">
              <a:off x="973753" y="2126147"/>
              <a:ext cx="221100" cy="198900"/>
            </a:xfrm>
            <a:prstGeom prst="straightConnector1">
              <a:avLst/>
            </a:prstGeom>
            <a:noFill/>
            <a:ln w="19050" cap="flat" cmpd="sng">
              <a:solidFill>
                <a:srgbClr val="FFF2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975" name="Google Shape;975;p42"/>
            <p:cNvSpPr/>
            <p:nvPr/>
          </p:nvSpPr>
          <p:spPr>
            <a:xfrm>
              <a:off x="523280" y="2316178"/>
              <a:ext cx="838500" cy="6549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dist="19050" dir="64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 txBox="1"/>
            <p:nvPr/>
          </p:nvSpPr>
          <p:spPr>
            <a:xfrm>
              <a:off x="462444" y="2533221"/>
              <a:ext cx="9237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신규</a:t>
              </a:r>
              <a:endParaRPr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고객유치</a:t>
              </a:r>
              <a:endParaRPr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1087704" y="1595623"/>
              <a:ext cx="838500" cy="6549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dist="19050" dir="64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8" name="Google Shape;978;p42"/>
            <p:cNvCxnSpPr>
              <a:stCxn id="977" idx="5"/>
            </p:cNvCxnSpPr>
            <p:nvPr/>
          </p:nvCxnSpPr>
          <p:spPr>
            <a:xfrm>
              <a:off x="1803409" y="2154615"/>
              <a:ext cx="214500" cy="170400"/>
            </a:xfrm>
            <a:prstGeom prst="straightConnector1">
              <a:avLst/>
            </a:prstGeom>
            <a:noFill/>
            <a:ln w="19050" cap="flat" cmpd="sng">
              <a:solidFill>
                <a:srgbClr val="FFF2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979" name="Google Shape;979;p42"/>
            <p:cNvSpPr txBox="1"/>
            <p:nvPr/>
          </p:nvSpPr>
          <p:spPr>
            <a:xfrm>
              <a:off x="1039785" y="1820725"/>
              <a:ext cx="9237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예금확보</a:t>
              </a:r>
              <a:endParaRPr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1673882" y="2316178"/>
              <a:ext cx="838500" cy="6549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dist="19050" dir="64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 txBox="1"/>
            <p:nvPr/>
          </p:nvSpPr>
          <p:spPr>
            <a:xfrm>
              <a:off x="1623212" y="2533221"/>
              <a:ext cx="9237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고객 </a:t>
              </a:r>
              <a:endParaRPr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관계강화</a:t>
              </a:r>
              <a:endParaRPr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982" name="Google Shape;982;p42"/>
          <p:cNvSpPr txBox="1"/>
          <p:nvPr/>
        </p:nvSpPr>
        <p:spPr>
          <a:xfrm>
            <a:off x="0" y="4270700"/>
            <a:ext cx="9144000" cy="872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=&gt; 축구 적금 상품 개발 및 하나원큐 활성화 전략을 통한 </a:t>
            </a:r>
            <a:r>
              <a:rPr lang="en-GB" sz="1300" b="1" u="sng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2년 내 MAU 16% 증대, 이후 1000만을 최종 목표로 설정.</a:t>
            </a:r>
            <a:endParaRPr sz="1300" b="1" u="sng">
              <a:solidFill>
                <a:schemeClr val="dk1"/>
              </a:solidFill>
              <a:highlight>
                <a:srgbClr val="FAEE9A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83" name="Google Shape;983;p42"/>
          <p:cNvSpPr/>
          <p:nvPr/>
        </p:nvSpPr>
        <p:spPr>
          <a:xfrm>
            <a:off x="487038" y="1212138"/>
            <a:ext cx="1917600" cy="1121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재미있는 축구 적금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상품 개발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84" name="Google Shape;984;p42"/>
          <p:cNvSpPr/>
          <p:nvPr/>
        </p:nvSpPr>
        <p:spPr>
          <a:xfrm>
            <a:off x="487038" y="2535363"/>
            <a:ext cx="1917600" cy="1121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하나원큐 활성화 방안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85" name="Google Shape;985;p42"/>
          <p:cNvSpPr/>
          <p:nvPr/>
        </p:nvSpPr>
        <p:spPr>
          <a:xfrm>
            <a:off x="4727950" y="2320817"/>
            <a:ext cx="338100" cy="2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2"/>
          <p:cNvSpPr/>
          <p:nvPr/>
        </p:nvSpPr>
        <p:spPr>
          <a:xfrm>
            <a:off x="2673338" y="2535375"/>
            <a:ext cx="1917600" cy="1121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재미있는 콘텐츠</a:t>
            </a:r>
            <a:r>
              <a:rPr lang="en-GB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고객 관계 강화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87" name="Google Shape;987;p42"/>
          <p:cNvSpPr/>
          <p:nvPr/>
        </p:nvSpPr>
        <p:spPr>
          <a:xfrm>
            <a:off x="2673338" y="1212138"/>
            <a:ext cx="1917600" cy="1121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충성도 높은 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축구팬들 유입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신규 고객 유치 &amp; 예금확보</a:t>
            </a:r>
            <a:endParaRPr sz="15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88" name="Google Shape;988;p42"/>
          <p:cNvSpPr/>
          <p:nvPr/>
        </p:nvSpPr>
        <p:spPr>
          <a:xfrm>
            <a:off x="5894401" y="861875"/>
            <a:ext cx="1917600" cy="430200"/>
          </a:xfrm>
          <a:prstGeom prst="roundRect">
            <a:avLst>
              <a:gd name="adj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IBM Plex Sans KR"/>
                <a:ea typeface="IBM Plex Sans KR"/>
                <a:cs typeface="IBM Plex Sans KR"/>
                <a:sym typeface="IBM Plex Sans KR"/>
              </a:rPr>
              <a:t>24년 최우선 과제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89" name="Google Shape;989;p42"/>
          <p:cNvSpPr txBox="1"/>
          <p:nvPr/>
        </p:nvSpPr>
        <p:spPr>
          <a:xfrm>
            <a:off x="7503200" y="1215250"/>
            <a:ext cx="264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하나금융연구소</a:t>
            </a:r>
            <a:endParaRPr sz="1100">
              <a:solidFill>
                <a:srgbClr val="99999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990" name="Google Shape;9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25" y="1914750"/>
            <a:ext cx="3231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75" y="3228325"/>
            <a:ext cx="416800" cy="428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46"/>
          <p:cNvPicPr preferRelativeResize="0"/>
          <p:nvPr/>
        </p:nvPicPr>
        <p:blipFill rotWithShape="1">
          <a:blip r:embed="rId5">
            <a:alphaModFix/>
          </a:blip>
          <a:srcRect l="68848" t="15489" b="29948"/>
          <a:stretch/>
        </p:blipFill>
        <p:spPr>
          <a:xfrm>
            <a:off x="-114200" y="5317100"/>
            <a:ext cx="2225400" cy="19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46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6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32" name="Google Shape;1032;p46"/>
          <p:cNvPicPr preferRelativeResize="0"/>
          <p:nvPr/>
        </p:nvPicPr>
        <p:blipFill rotWithShape="1">
          <a:blip r:embed="rId6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46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06.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개선안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34" name="Google Shape;1034;p46"/>
          <p:cNvSpPr/>
          <p:nvPr/>
        </p:nvSpPr>
        <p:spPr>
          <a:xfrm>
            <a:off x="330975" y="871900"/>
            <a:ext cx="66000" cy="279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6"/>
          <p:cNvSpPr txBox="1"/>
          <p:nvPr/>
        </p:nvSpPr>
        <p:spPr>
          <a:xfrm>
            <a:off x="466425" y="802425"/>
            <a:ext cx="7519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하나원큐 앱 시연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36" name="Google Shape;1036;p46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37" name="Google Shape;1037;p46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38" name="Google Shape;1038;p46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39" name="Google Shape;1039;p46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40" name="Google Shape;1040;p46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" name="녹화 1">
            <a:hlinkClick r:id="" action="ppaction://media"/>
            <a:extLst>
              <a:ext uri="{FF2B5EF4-FFF2-40B4-BE49-F238E27FC236}">
                <a16:creationId xmlns:a16="http://schemas.microsoft.com/office/drawing/2014/main" id="{9F2BABFD-BCB8-BBDF-3B3D-1D2D376A9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3534" y="802836"/>
            <a:ext cx="2124982" cy="4340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93"/>
        </a:soli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3"/>
          <p:cNvSpPr txBox="1"/>
          <p:nvPr/>
        </p:nvSpPr>
        <p:spPr>
          <a:xfrm>
            <a:off x="188375" y="888525"/>
            <a:ext cx="8511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FFFF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7.</a:t>
            </a:r>
            <a:r>
              <a:rPr lang="en-GB" sz="41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프로젝트 소감</a:t>
            </a:r>
            <a:endParaRPr sz="41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997" name="Google Shape;997;p43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44"/>
          <p:cNvPicPr preferRelativeResize="0"/>
          <p:nvPr/>
        </p:nvPicPr>
        <p:blipFill rotWithShape="1">
          <a:blip r:embed="rId3">
            <a:alphaModFix/>
          </a:blip>
          <a:srcRect l="4702" r="3088" b="3567"/>
          <a:stretch/>
        </p:blipFill>
        <p:spPr>
          <a:xfrm>
            <a:off x="7525200" y="1717775"/>
            <a:ext cx="1101100" cy="11372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44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4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05" name="Google Shape;1005;p44"/>
          <p:cNvPicPr preferRelativeResize="0"/>
          <p:nvPr/>
        </p:nvPicPr>
        <p:blipFill rotWithShape="1">
          <a:blip r:embed="rId4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44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07. 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소감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07" name="Google Shape;1007;p44"/>
          <p:cNvPicPr preferRelativeResize="0"/>
          <p:nvPr/>
        </p:nvPicPr>
        <p:blipFill rotWithShape="1">
          <a:blip r:embed="rId4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4"/>
          <p:cNvPicPr preferRelativeResize="0"/>
          <p:nvPr/>
        </p:nvPicPr>
        <p:blipFill rotWithShape="1">
          <a:blip r:embed="rId5">
            <a:alphaModFix/>
          </a:blip>
          <a:srcRect l="6409" r="18447" b="17627"/>
          <a:stretch/>
        </p:blipFill>
        <p:spPr>
          <a:xfrm>
            <a:off x="558850" y="3116013"/>
            <a:ext cx="1195147" cy="97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44"/>
          <p:cNvSpPr/>
          <p:nvPr/>
        </p:nvSpPr>
        <p:spPr>
          <a:xfrm>
            <a:off x="2653500" y="832675"/>
            <a:ext cx="5962500" cy="854400"/>
          </a:xfrm>
          <a:prstGeom prst="wedgeRoundRectCallout">
            <a:avLst>
              <a:gd name="adj1" fmla="val -61182"/>
              <a:gd name="adj2" fmla="val -8425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주제선정부터 데이터 수집, 전략 전 단계를 직접 해야해서 초반에 많은 시간이 걸리고 지치는 부분이 있었지만 신박한 주제로 진행할 수 있어서 좋았습니다! 스포츠와 금융을 결합하는 경험 매우 특별했습니다 하핫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10" name="Google Shape;1010;p44"/>
          <p:cNvSpPr/>
          <p:nvPr/>
        </p:nvSpPr>
        <p:spPr>
          <a:xfrm>
            <a:off x="763650" y="1860326"/>
            <a:ext cx="5962500" cy="973200"/>
          </a:xfrm>
          <a:prstGeom prst="wedgeRoundRectCallout">
            <a:avLst>
              <a:gd name="adj1" fmla="val 66043"/>
              <a:gd name="adj2" fmla="val 2283"/>
              <a:gd name="adj3" fmla="val 0"/>
            </a:avLst>
          </a:prstGeom>
          <a:solidFill>
            <a:srgbClr val="D9EAD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적금 상품을 만드는 프로젝트를 한번 진행해보고 싶었습니다. </a:t>
            </a:r>
            <a:b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생각보다 어렵고 힘들었지만 금융 관련된 용어 및 지식들을 습득 할 수 있었던 좋은 기회였고, 금융권에서 요새 핫한 이슈들을 인지 할 수 있어 뜻 깊었습니다. 또, 4명이서 너무 고생한 우리 팀원들이 자랑스럽습니다.</a:t>
            </a:r>
            <a:endParaRPr/>
          </a:p>
        </p:txBody>
      </p:sp>
      <p:pic>
        <p:nvPicPr>
          <p:cNvPr id="1011" name="Google Shape;1011;p44"/>
          <p:cNvPicPr preferRelativeResize="0"/>
          <p:nvPr/>
        </p:nvPicPr>
        <p:blipFill rotWithShape="1">
          <a:blip r:embed="rId6">
            <a:alphaModFix/>
          </a:blip>
          <a:srcRect l="34290" t="14062" r="20773" b="25710"/>
          <a:stretch/>
        </p:blipFill>
        <p:spPr>
          <a:xfrm>
            <a:off x="1030750" y="765887"/>
            <a:ext cx="977574" cy="9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4"/>
          <p:cNvSpPr txBox="1"/>
          <p:nvPr/>
        </p:nvSpPr>
        <p:spPr>
          <a:xfrm>
            <a:off x="385750" y="1090863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엄세리</a:t>
            </a:r>
            <a:endParaRPr>
              <a:solidFill>
                <a:srgbClr val="99999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13" name="Google Shape;1013;p44"/>
          <p:cNvSpPr txBox="1"/>
          <p:nvPr/>
        </p:nvSpPr>
        <p:spPr>
          <a:xfrm>
            <a:off x="95324" y="3362925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김도윤</a:t>
            </a:r>
            <a:endParaRPr>
              <a:solidFill>
                <a:srgbClr val="99999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14" name="Google Shape;1014;p44"/>
          <p:cNvSpPr txBox="1"/>
          <p:nvPr/>
        </p:nvSpPr>
        <p:spPr>
          <a:xfrm>
            <a:off x="8522325" y="2381775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지우석</a:t>
            </a:r>
            <a:endParaRPr>
              <a:solidFill>
                <a:srgbClr val="99999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15" name="Google Shape;101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8425" y="3892277"/>
            <a:ext cx="1694638" cy="12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44"/>
          <p:cNvSpPr txBox="1"/>
          <p:nvPr/>
        </p:nvSpPr>
        <p:spPr>
          <a:xfrm>
            <a:off x="8451200" y="4344063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안성재</a:t>
            </a:r>
            <a:endParaRPr>
              <a:solidFill>
                <a:srgbClr val="99999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17" name="Google Shape;1017;p44"/>
          <p:cNvSpPr/>
          <p:nvPr/>
        </p:nvSpPr>
        <p:spPr>
          <a:xfrm>
            <a:off x="763650" y="4215450"/>
            <a:ext cx="5962500" cy="854400"/>
          </a:xfrm>
          <a:prstGeom prst="wedgeRoundRectCallout">
            <a:avLst>
              <a:gd name="adj1" fmla="val 66043"/>
              <a:gd name="adj2" fmla="val 2283"/>
              <a:gd name="adj3" fmla="val 0"/>
            </a:avLst>
          </a:prstGeom>
          <a:solidFill>
            <a:srgbClr val="D9EAD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스포츠를 통한 마케팅과, 금융 상품을 개발하는 과정이 재미있었고 </a:t>
            </a:r>
            <a:b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다양한 금융 도메인 지식을 습득할 수 있어서 좋았습니다.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팀원들과 함께 고생해서 재미있었습니다 ^__^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18" name="Google Shape;1018;p44"/>
          <p:cNvSpPr/>
          <p:nvPr/>
        </p:nvSpPr>
        <p:spPr>
          <a:xfrm>
            <a:off x="2653500" y="3037875"/>
            <a:ext cx="5962500" cy="973200"/>
          </a:xfrm>
          <a:prstGeom prst="wedgeRoundRectCallout">
            <a:avLst>
              <a:gd name="adj1" fmla="val -66294"/>
              <a:gd name="adj2" fmla="val -217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 KR"/>
                <a:ea typeface="IBM Plex Sans KR"/>
                <a:cs typeface="IBM Plex Sans KR"/>
                <a:sym typeface="IBM Plex Sans KR"/>
              </a:rPr>
              <a:t>이번에는 주제 선정, 데이터 수집 모든 과정을 직접 해야해서 어려움이 많았지만 그만큼 배운 것도 많았던 프로젝트였습니다. 스포츠와 금융을 융합한 상품을 개발하는 과정이 재미있었고 금융 시장에 대한 전반적인 동향을 알 수 있어서 유익했습니다.  5조~ 함께 프로젝트해서 너무 좋았어요:&gt;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-125" y="4270700"/>
            <a:ext cx="9144000" cy="872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 flipH="1">
            <a:off x="4566300" y="1094075"/>
            <a:ext cx="11400" cy="296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307200" y="4270700"/>
            <a:ext cx="8237700" cy="872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디지털 금융 플랫폼으로의 이동으로 시중은행에 </a:t>
            </a:r>
            <a:r>
              <a:rPr lang="en-GB" u="sng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조용한 이탈</a:t>
            </a:r>
            <a:r>
              <a:rPr lang="en-GB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 증가 &amp; 타 은행 대비 낮은 MAU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</a:t>
            </a:r>
            <a:r>
              <a:rPr lang="en-GB" b="1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급변하는 디지털 시대에서 이탈 고객을 막고 신규 고객을 유치하기 위한 전략 필요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1863113" y="1892150"/>
            <a:ext cx="2505000" cy="1962900"/>
          </a:xfrm>
          <a:prstGeom prst="roundRect">
            <a:avLst>
              <a:gd name="adj" fmla="val 15849"/>
            </a:avLst>
          </a:prstGeom>
          <a:solidFill>
            <a:srgbClr val="D9EAD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367850" y="1984700"/>
            <a:ext cx="20001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비금융기업들이 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매력적인 금융 서비스 제공 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(온라인쇼핑, 플랫폼 서비스)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</a:t>
            </a:r>
            <a:r>
              <a:rPr lang="en-GB" sz="11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시중 은행에서 디지털 은행&amp;</a:t>
            </a:r>
            <a:br>
              <a:rPr lang="en-GB" sz="11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비금융기업으로의  이동</a:t>
            </a:r>
            <a:endParaRPr sz="1100" b="1" u="sng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69188" y="1063500"/>
            <a:ext cx="3924000" cy="481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           </a:t>
            </a:r>
            <a:endParaRPr sz="1200"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444163" y="1120050"/>
            <a:ext cx="368400" cy="368400"/>
          </a:xfrm>
          <a:prstGeom prst="flowChartConnector">
            <a:avLst/>
          </a:prstGeom>
          <a:solidFill>
            <a:srgbClr val="7EC39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12" y="1190500"/>
            <a:ext cx="227500" cy="2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812563" y="1023302"/>
            <a:ext cx="3413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2023-11-28 뉴데일리경제</a:t>
            </a:r>
            <a:r>
              <a:rPr lang="en-GB" sz="1300" b="1">
                <a:solidFill>
                  <a:srgbClr val="99999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br>
              <a:rPr lang="en-GB" sz="1300" b="1">
                <a:solidFill>
                  <a:srgbClr val="999999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en-GB" sz="1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은행권 ‘조용한 이탈 증가’…서비스 강화해야</a:t>
            </a:r>
            <a:endParaRPr sz="1700" b="1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307188" y="1894788"/>
            <a:ext cx="2116500" cy="197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 l="3026" r="5549"/>
          <a:stretch/>
        </p:blipFill>
        <p:spPr>
          <a:xfrm>
            <a:off x="432425" y="1978338"/>
            <a:ext cx="1822525" cy="18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590800" y="3271038"/>
            <a:ext cx="368400" cy="7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562446" y="3162450"/>
            <a:ext cx="539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시중 은행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022375" y="3271038"/>
            <a:ext cx="368400" cy="15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937021" y="3162450"/>
            <a:ext cx="539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지역 은행</a:t>
            </a:r>
            <a:endParaRPr sz="6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5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6331788" y="1886175"/>
            <a:ext cx="2505000" cy="1962900"/>
          </a:xfrm>
          <a:prstGeom prst="roundRect">
            <a:avLst>
              <a:gd name="adj" fmla="val 15849"/>
            </a:avLst>
          </a:prstGeom>
          <a:solidFill>
            <a:srgbClr val="D9EAD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36525" y="1902525"/>
            <a:ext cx="20001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비대면 금융 거래의 일상화에 따라 시중은행들의 금융 플랫폼의 경쟁력을 확보하는 것이 주요 과제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“슈퍼앱”을 향한 경쟁 심화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775863" y="1888813"/>
            <a:ext cx="2116500" cy="197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5059475" y="3265063"/>
            <a:ext cx="368400" cy="7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5491050" y="3265063"/>
            <a:ext cx="368400" cy="15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5294176" y="3707150"/>
            <a:ext cx="36459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* MAU↑ = 신규 고객 유입 ↑ X 기존 고객의 앱 사용 활성화 비율↑</a:t>
            </a:r>
            <a:endParaRPr sz="10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01. 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6">
            <a:alphaModFix/>
          </a:blip>
          <a:srcRect l="4684" t="69496" r="52382" b="3540"/>
          <a:stretch/>
        </p:blipFill>
        <p:spPr>
          <a:xfrm>
            <a:off x="4922875" y="2293450"/>
            <a:ext cx="1822526" cy="138687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16"/>
          <p:cNvSpPr txBox="1"/>
          <p:nvPr/>
        </p:nvSpPr>
        <p:spPr>
          <a:xfrm>
            <a:off x="-2260575" y="1316900"/>
            <a:ext cx="20001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- 4대 은행의 MAU를 확인해보면 </a:t>
            </a:r>
            <a:b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하나은행의 MAU가 낮음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MAU가 낮다는 것은 </a:t>
            </a:r>
            <a:br>
              <a:rPr lang="en-GB" sz="11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신규 고객의 유입이 적거나 </a:t>
            </a:r>
            <a:br>
              <a:rPr lang="en-GB" sz="11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1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앱 활성화가 안되었다는 의미 </a:t>
            </a:r>
            <a:endParaRPr sz="1100" b="1" u="sng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4952100" y="1970050"/>
            <a:ext cx="17832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[은행권 월간 이용자수]</a:t>
            </a:r>
            <a:endParaRPr sz="10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4850788" y="1063500"/>
            <a:ext cx="3924000" cy="481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           </a:t>
            </a:r>
            <a:endParaRPr sz="1200"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4925763" y="1120050"/>
            <a:ext cx="368400" cy="368400"/>
          </a:xfrm>
          <a:prstGeom prst="flowChartConnector">
            <a:avLst/>
          </a:prstGeom>
          <a:solidFill>
            <a:srgbClr val="7EC39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212" y="1190500"/>
            <a:ext cx="227500" cy="2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5294163" y="1023302"/>
            <a:ext cx="3413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2023-08-07 이투데이</a:t>
            </a:r>
            <a:r>
              <a:rPr lang="en-GB" sz="1300" b="1">
                <a:solidFill>
                  <a:srgbClr val="99999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br>
              <a:rPr lang="en-GB" sz="1300" b="1">
                <a:solidFill>
                  <a:srgbClr val="999999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en-GB" sz="11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‘MAU 1000만 돌파’ … 디지털금융 경쟁 ‘활활’</a:t>
            </a:r>
            <a:endParaRPr sz="1600" b="1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5774800" y="3528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* MAU : 월간 활성화 지수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4185150" y="3117638"/>
            <a:ext cx="2008200" cy="78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 rot="5400000">
            <a:off x="4761200" y="2590863"/>
            <a:ext cx="160200" cy="13431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rot="5400000">
            <a:off x="4572725" y="3035463"/>
            <a:ext cx="160200" cy="9660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 rot="5400000">
            <a:off x="4503275" y="3337613"/>
            <a:ext cx="160200" cy="8271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54972" y="2039575"/>
            <a:ext cx="1736100" cy="15645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3351000" y="2102413"/>
            <a:ext cx="2842200" cy="654900"/>
          </a:xfrm>
          <a:prstGeom prst="triangle">
            <a:avLst>
              <a:gd name="adj" fmla="val 50000"/>
            </a:avLst>
          </a:prstGeom>
          <a:solidFill>
            <a:srgbClr val="7EC393">
              <a:alpha val="531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0" dir="5880000" algn="bl" rotWithShape="0">
              <a:srgbClr val="B6D7A8">
                <a:alpha val="0"/>
              </a:srgbClr>
            </a:outerShdw>
            <a:reflection stA="6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-125" y="4365200"/>
            <a:ext cx="9144000" cy="786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금융 기업은 공통적으로 “스포츠 산업”에 적극 지원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하나은행 또한 ESG경영이라는 큰 비즈니스 목표 안에 스포츠 산업을 진행 중인 상황</a:t>
            </a:r>
            <a:endParaRPr sz="1300" b="1" u="sng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228025" y="2648513"/>
            <a:ext cx="2578500" cy="1400400"/>
          </a:xfrm>
          <a:prstGeom prst="roundRect">
            <a:avLst>
              <a:gd name="adj" fmla="val 15849"/>
            </a:avLst>
          </a:prstGeom>
          <a:solidFill>
            <a:srgbClr val="D9EAD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215200" y="2856263"/>
            <a:ext cx="25785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최근 유동성 이슈와 함께 금리 상승으로 저비용 자금 확보를 위한 경쟁이 치열해짐</a:t>
            </a:r>
            <a:endParaRPr sz="1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24년 최우선 과제로 </a:t>
            </a:r>
            <a:r>
              <a:rPr lang="en-GB" sz="11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‘예금증대’, ‘신규고객확보’, ‘고객관계 강화’ 선정</a:t>
            </a:r>
            <a:endParaRPr sz="1100" b="1" u="sng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147" name="Google Shape;147;p17"/>
          <p:cNvGrpSpPr/>
          <p:nvPr/>
        </p:nvGrpSpPr>
        <p:grpSpPr>
          <a:xfrm>
            <a:off x="116475" y="840273"/>
            <a:ext cx="2842207" cy="514800"/>
            <a:chOff x="55550" y="897185"/>
            <a:chExt cx="2842207" cy="514800"/>
          </a:xfrm>
        </p:grpSpPr>
        <p:sp>
          <p:nvSpPr>
            <p:cNvPr id="148" name="Google Shape;148;p17"/>
            <p:cNvSpPr/>
            <p:nvPr/>
          </p:nvSpPr>
          <p:spPr>
            <a:xfrm>
              <a:off x="55550" y="920387"/>
              <a:ext cx="2787000" cy="441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900" b="1">
                  <a:solidFill>
                    <a:schemeClr val="dk2"/>
                  </a:solidFill>
                  <a:highlight>
                    <a:schemeClr val="lt2"/>
                  </a:highlight>
                  <a:latin typeface="Nanum Myeongjo"/>
                  <a:ea typeface="Nanum Myeongjo"/>
                  <a:cs typeface="Nanum Myeongjo"/>
                  <a:sym typeface="Nanum Myeongjo"/>
                </a:rPr>
                <a:t>           </a:t>
              </a:r>
              <a:endParaRPr sz="1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24239" y="972196"/>
              <a:ext cx="337500" cy="337500"/>
            </a:xfrm>
            <a:prstGeom prst="flowChartConnector">
              <a:avLst/>
            </a:prstGeom>
            <a:solidFill>
              <a:srgbClr val="7EC393"/>
            </a:solidFill>
            <a:ln w="9525" cap="flat" cmpd="sng">
              <a:solidFill>
                <a:srgbClr val="7EC3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" name="Google Shape;15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8782" y="1036739"/>
              <a:ext cx="208426" cy="208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7"/>
            <p:cNvSpPr txBox="1"/>
            <p:nvPr/>
          </p:nvSpPr>
          <p:spPr>
            <a:xfrm>
              <a:off x="402957" y="897185"/>
              <a:ext cx="24948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2023-11-27 하나금융연구소</a:t>
              </a:r>
              <a:br>
                <a:rPr lang="en-GB" sz="1100" b="1">
                  <a:solidFill>
                    <a:srgbClr val="999999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</a:br>
              <a:r>
                <a:rPr lang="en-GB" sz="1000" b="1">
                  <a:solidFill>
                    <a:schemeClr val="dk1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  <a:t>[2024년, 은행이 놓치지 말아야 할 3가지]</a:t>
              </a:r>
              <a:endParaRPr sz="1500" b="1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</p:grpSp>
      <p:sp>
        <p:nvSpPr>
          <p:cNvPr id="152" name="Google Shape;152;p17"/>
          <p:cNvSpPr/>
          <p:nvPr/>
        </p:nvSpPr>
        <p:spPr>
          <a:xfrm>
            <a:off x="228060" y="1439163"/>
            <a:ext cx="2578500" cy="163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>
            <a:off x="1339682" y="2545839"/>
            <a:ext cx="330000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54" name="Google Shape;154;p17"/>
          <p:cNvCxnSpPr/>
          <p:nvPr/>
        </p:nvCxnSpPr>
        <p:spPr>
          <a:xfrm flipH="1">
            <a:off x="970533" y="2036411"/>
            <a:ext cx="221100" cy="19890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55" name="Google Shape;155;p17"/>
          <p:cNvSpPr/>
          <p:nvPr/>
        </p:nvSpPr>
        <p:spPr>
          <a:xfrm>
            <a:off x="520061" y="2226442"/>
            <a:ext cx="838500" cy="654900"/>
          </a:xfrm>
          <a:prstGeom prst="ellipse">
            <a:avLst/>
          </a:prstGeom>
          <a:solidFill>
            <a:srgbClr val="FFF2CC"/>
          </a:solidFill>
          <a:ln>
            <a:noFill/>
          </a:ln>
          <a:effectLst>
            <a:outerShdw blurRad="57150" dist="19050" dir="6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986867" y="1654796"/>
            <a:ext cx="1076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예금 확보</a:t>
            </a:r>
            <a:endParaRPr sz="13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459225" y="2443486"/>
            <a:ext cx="9237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신규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고객유치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1651282" y="2375346"/>
            <a:ext cx="1076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고객관계</a:t>
            </a:r>
            <a:endParaRPr sz="13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강화</a:t>
            </a:r>
            <a:endParaRPr sz="13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1084485" y="1505888"/>
            <a:ext cx="838500" cy="654900"/>
          </a:xfrm>
          <a:prstGeom prst="ellipse">
            <a:avLst/>
          </a:prstGeom>
          <a:solidFill>
            <a:srgbClr val="FFF2CC"/>
          </a:solidFill>
          <a:ln>
            <a:noFill/>
          </a:ln>
          <a:effectLst>
            <a:outerShdw blurRad="57150" dist="19050" dir="6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17"/>
          <p:cNvCxnSpPr>
            <a:stCxn id="159" idx="5"/>
          </p:cNvCxnSpPr>
          <p:nvPr/>
        </p:nvCxnSpPr>
        <p:spPr>
          <a:xfrm>
            <a:off x="1800189" y="2064880"/>
            <a:ext cx="214500" cy="17040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61" name="Google Shape;161;p17"/>
          <p:cNvSpPr txBox="1"/>
          <p:nvPr/>
        </p:nvSpPr>
        <p:spPr>
          <a:xfrm>
            <a:off x="1036566" y="1730990"/>
            <a:ext cx="9237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예금확보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1670663" y="2226442"/>
            <a:ext cx="838500" cy="654900"/>
          </a:xfrm>
          <a:prstGeom prst="ellipse">
            <a:avLst/>
          </a:prstGeom>
          <a:solidFill>
            <a:srgbClr val="FFF2CC"/>
          </a:solidFill>
          <a:ln>
            <a:noFill/>
          </a:ln>
          <a:effectLst>
            <a:outerShdw blurRad="57150" dist="19050" dir="6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1619992" y="2443486"/>
            <a:ext cx="9237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고객 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관계강화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358050" y="3117638"/>
            <a:ext cx="827100" cy="786000"/>
          </a:xfrm>
          <a:prstGeom prst="rect">
            <a:avLst/>
          </a:prstGeom>
          <a:solidFill>
            <a:srgbClr val="639773"/>
          </a:soli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3262675" y="1136450"/>
            <a:ext cx="3042000" cy="1198200"/>
          </a:xfrm>
          <a:prstGeom prst="roundRect">
            <a:avLst>
              <a:gd name="adj" fmla="val 15849"/>
            </a:avLst>
          </a:prstGeom>
          <a:solidFill>
            <a:srgbClr val="FFFFFF"/>
          </a:solidFill>
          <a:ln w="9525" cap="flat" cmpd="sng">
            <a:solidFill>
              <a:srgbClr val="6397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4413474" y="3903773"/>
            <a:ext cx="1801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9E9E9E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출처 : 신한 FSB 리뷰</a:t>
            </a:r>
            <a:endParaRPr sz="500">
              <a:solidFill>
                <a:srgbClr val="9E9E9E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5">
            <a:alphaModFix/>
          </a:blip>
          <a:srcRect l="18916"/>
          <a:stretch/>
        </p:blipFill>
        <p:spPr>
          <a:xfrm>
            <a:off x="4855137" y="1457363"/>
            <a:ext cx="1275825" cy="3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5625" y="1927364"/>
            <a:ext cx="994825" cy="28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6913" y="1256388"/>
            <a:ext cx="1041550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/>
          <p:nvPr/>
        </p:nvSpPr>
        <p:spPr>
          <a:xfrm>
            <a:off x="3779575" y="882900"/>
            <a:ext cx="2008200" cy="3147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금융 기업 스포츠 산업 지원</a:t>
            </a:r>
            <a:endParaRPr sz="11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0274" y="1951948"/>
            <a:ext cx="994826" cy="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5512850" y="3182300"/>
            <a:ext cx="6648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33.3%</a:t>
            </a:r>
            <a:endParaRPr sz="9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135825" y="3438350"/>
            <a:ext cx="6648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22.2%</a:t>
            </a:r>
            <a:endParaRPr sz="9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4996925" y="3671050"/>
            <a:ext cx="6648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19.1%</a:t>
            </a:r>
            <a:endParaRPr sz="9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3331800" y="2690088"/>
            <a:ext cx="2861400" cy="3147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스포츠 스폰서십 마케팅의 효과</a:t>
            </a:r>
            <a:endParaRPr sz="11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cxnSp>
        <p:nvCxnSpPr>
          <p:cNvPr id="176" name="Google Shape;176;p17"/>
          <p:cNvCxnSpPr/>
          <p:nvPr/>
        </p:nvCxnSpPr>
        <p:spPr>
          <a:xfrm>
            <a:off x="3358050" y="3414088"/>
            <a:ext cx="827100" cy="0"/>
          </a:xfrm>
          <a:prstGeom prst="straightConnector1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7"/>
          <p:cNvCxnSpPr/>
          <p:nvPr/>
        </p:nvCxnSpPr>
        <p:spPr>
          <a:xfrm>
            <a:off x="3358050" y="3632363"/>
            <a:ext cx="827100" cy="0"/>
          </a:xfrm>
          <a:prstGeom prst="straightConnector1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17"/>
          <p:cNvSpPr/>
          <p:nvPr/>
        </p:nvSpPr>
        <p:spPr>
          <a:xfrm>
            <a:off x="6818925" y="882888"/>
            <a:ext cx="2008200" cy="3147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하나은행 비즈니스 목표</a:t>
            </a:r>
            <a:endParaRPr sz="11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7220248" y="2675728"/>
            <a:ext cx="1179000" cy="3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ESG경영</a:t>
            </a:r>
            <a:endParaRPr sz="1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6922888" y="1991250"/>
            <a:ext cx="750600" cy="28920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보육사업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3358050" y="3117638"/>
            <a:ext cx="827100" cy="289200"/>
          </a:xfrm>
          <a:prstGeom prst="rect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기업에 대한</a:t>
            </a:r>
            <a:endParaRPr sz="7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신뢰증대</a:t>
            </a:r>
            <a:endParaRPr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3358050" y="3423063"/>
            <a:ext cx="827100" cy="240000"/>
          </a:xfrm>
          <a:prstGeom prst="rect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친근감 증대</a:t>
            </a:r>
            <a:endParaRPr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3358050" y="3631163"/>
            <a:ext cx="827100" cy="240000"/>
          </a:xfrm>
          <a:prstGeom prst="rect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기업 이미지 제고</a:t>
            </a:r>
            <a:endParaRPr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01. 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85" name="Google Shape;185;p17"/>
          <p:cNvCxnSpPr/>
          <p:nvPr/>
        </p:nvCxnSpPr>
        <p:spPr>
          <a:xfrm flipH="1">
            <a:off x="3001536" y="962975"/>
            <a:ext cx="11400" cy="296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7"/>
          <p:cNvCxnSpPr/>
          <p:nvPr/>
        </p:nvCxnSpPr>
        <p:spPr>
          <a:xfrm flipH="1">
            <a:off x="6511659" y="1042525"/>
            <a:ext cx="11400" cy="296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7"/>
          <p:cNvSpPr/>
          <p:nvPr/>
        </p:nvSpPr>
        <p:spPr>
          <a:xfrm>
            <a:off x="8291725" y="2253475"/>
            <a:ext cx="750600" cy="33870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ESG 테마</a:t>
            </a:r>
            <a:endParaRPr sz="9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금융 확대</a:t>
            </a:r>
            <a:endParaRPr sz="1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6740513" y="3178225"/>
            <a:ext cx="750600" cy="28920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석탄제한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8073325" y="3274088"/>
            <a:ext cx="750600" cy="409200"/>
          </a:xfrm>
          <a:prstGeom prst="roundRect">
            <a:avLst>
              <a:gd name="adj" fmla="val 50000"/>
            </a:avLst>
          </a:prstGeom>
          <a:solidFill>
            <a:srgbClr val="FAEE9A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스포츠 지원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D0D0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0D0D0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93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/>
        </p:nvSpPr>
        <p:spPr>
          <a:xfrm>
            <a:off x="188375" y="888525"/>
            <a:ext cx="8511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FFFF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</a:t>
            </a:r>
            <a:r>
              <a:rPr lang="en-GB" sz="41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시장현황</a:t>
            </a:r>
            <a:endParaRPr sz="41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-3058525" y="888575"/>
            <a:ext cx="2819700" cy="18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현재 적금 상품의 문제/고객 이탈 요인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직접 투자 상품(비트코인, 주식 등)의 장점 및 이동 이유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인기 있는 적금 상품의 특징 분석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=&gt; 기존 상품의 단점을 확실히 해결할 수 있는 방법이 바로바로 축구 상품~</a:t>
            </a:r>
            <a:endParaRPr b="1"/>
          </a:p>
        </p:txBody>
      </p:sp>
      <p:sp>
        <p:nvSpPr>
          <p:cNvPr id="208" name="Google Shape;208;p19"/>
          <p:cNvSpPr txBox="1"/>
          <p:nvPr/>
        </p:nvSpPr>
        <p:spPr>
          <a:xfrm>
            <a:off x="271425" y="802425"/>
            <a:ext cx="15588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경쟁사 현황</a:t>
            </a:r>
            <a:endParaRPr sz="18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2960313" y="-1844237"/>
            <a:ext cx="3924000" cy="481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           </a:t>
            </a:r>
            <a:endParaRPr sz="1200"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3035288" y="-1787687"/>
            <a:ext cx="368400" cy="368400"/>
          </a:xfrm>
          <a:prstGeom prst="flowChartConnector">
            <a:avLst/>
          </a:prstGeom>
          <a:solidFill>
            <a:srgbClr val="7EC39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37" y="-1717238"/>
            <a:ext cx="227500" cy="2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/>
        </p:nvSpPr>
        <p:spPr>
          <a:xfrm>
            <a:off x="3403688" y="-1884435"/>
            <a:ext cx="3413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2020-05-14 아이뉴스24</a:t>
            </a:r>
            <a:br>
              <a:rPr lang="en-GB" sz="1300" b="1">
                <a:solidFill>
                  <a:srgbClr val="999999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en-GB" sz="1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프로야구 마케팅 ‘후끈’ … 신한은행 쏠야구 56만명 방문</a:t>
            </a:r>
            <a:endParaRPr sz="1700" b="1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2960313" y="-1228887"/>
            <a:ext cx="3924000" cy="481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           </a:t>
            </a:r>
            <a:endParaRPr sz="1200"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3035288" y="-1172337"/>
            <a:ext cx="368400" cy="368400"/>
          </a:xfrm>
          <a:prstGeom prst="flowChartConnector">
            <a:avLst/>
          </a:prstGeom>
          <a:solidFill>
            <a:srgbClr val="7EC39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37" y="-1101888"/>
            <a:ext cx="227500" cy="2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3403688" y="-1269085"/>
            <a:ext cx="3413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2024-02-18 Moneys</a:t>
            </a:r>
            <a:br>
              <a:rPr lang="en-GB" sz="1300" b="1">
                <a:solidFill>
                  <a:srgbClr val="999999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en-GB" sz="1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진옥동의 ‘디지털혁신’ … 신한 쏠 1016만 MAU로 ‘우뚝’</a:t>
            </a:r>
            <a:endParaRPr sz="1700" b="1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17" name="Google Shape;217;p19"/>
          <p:cNvCxnSpPr/>
          <p:nvPr/>
        </p:nvCxnSpPr>
        <p:spPr>
          <a:xfrm flipH="1">
            <a:off x="4038725" y="1352700"/>
            <a:ext cx="11400" cy="296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9"/>
          <p:cNvSpPr/>
          <p:nvPr/>
        </p:nvSpPr>
        <p:spPr>
          <a:xfrm>
            <a:off x="4404325" y="1040550"/>
            <a:ext cx="4284600" cy="127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19" name="Google Shape;2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519" y="1199137"/>
            <a:ext cx="1037691" cy="96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329" y="1291224"/>
            <a:ext cx="799415" cy="7993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21" name="Google Shape;221;p19"/>
          <p:cNvCxnSpPr>
            <a:stCxn id="219" idx="3"/>
          </p:cNvCxnSpPr>
          <p:nvPr/>
        </p:nvCxnSpPr>
        <p:spPr>
          <a:xfrm>
            <a:off x="5706209" y="1679442"/>
            <a:ext cx="18198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19"/>
          <p:cNvSpPr txBox="1"/>
          <p:nvPr/>
        </p:nvSpPr>
        <p:spPr>
          <a:xfrm>
            <a:off x="5534148" y="1763825"/>
            <a:ext cx="216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▲</a:t>
            </a:r>
            <a:r>
              <a:rPr lang="en-GB" sz="1200">
                <a:solidFill>
                  <a:schemeClr val="dk1"/>
                </a:solidFill>
                <a:highlight>
                  <a:srgbClr val="FAEE9A"/>
                </a:highlight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쏠야구 관련 접속자 3배↑</a:t>
            </a:r>
            <a:endParaRPr sz="1200">
              <a:solidFill>
                <a:schemeClr val="dk1"/>
              </a:solidFill>
              <a:highlight>
                <a:srgbClr val="FAEE9A"/>
              </a:highlight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▲</a:t>
            </a:r>
            <a:r>
              <a:rPr lang="en-GB" sz="1200">
                <a:solidFill>
                  <a:schemeClr val="dk1"/>
                </a:solidFill>
                <a:highlight>
                  <a:srgbClr val="FAEE9A"/>
                </a:highlight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KBO 적금 계좌 수 9.4% ↑</a:t>
            </a:r>
            <a:endParaRPr sz="1200">
              <a:solidFill>
                <a:schemeClr val="dk1"/>
              </a:solidFill>
              <a:highlight>
                <a:srgbClr val="FAEE9A"/>
              </a:highlight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5707557" y="1217603"/>
            <a:ext cx="181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2019년 대비</a:t>
            </a:r>
            <a:r>
              <a:rPr lang="en-GB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GB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2020년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395775" y="2675250"/>
            <a:ext cx="3413100" cy="1475400"/>
          </a:xfrm>
          <a:prstGeom prst="roundRect">
            <a:avLst>
              <a:gd name="adj" fmla="val 15849"/>
            </a:avLst>
          </a:prstGeom>
          <a:solidFill>
            <a:srgbClr val="D9EAD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395875" y="2896400"/>
            <a:ext cx="3413100" cy="14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신한은행은 2018년부터 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KBO 타이틀 스폰서로써 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야구 콘텐츠 및 금융상품을 출시 중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</a:t>
            </a:r>
            <a:r>
              <a:rPr lang="en-GB" sz="1300" b="1" u="sng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야구팬 흡수 및 스포츠 마케팅 활성화</a:t>
            </a:r>
            <a:endParaRPr b="1" u="sng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395775" y="1236850"/>
            <a:ext cx="3413100" cy="18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27" name="Google Shape;2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212" y="1358875"/>
            <a:ext cx="1620285" cy="158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8" name="Google Shape;228;p19"/>
          <p:cNvSpPr/>
          <p:nvPr/>
        </p:nvSpPr>
        <p:spPr>
          <a:xfrm>
            <a:off x="5983513" y="2468788"/>
            <a:ext cx="2769300" cy="1821900"/>
          </a:xfrm>
          <a:prstGeom prst="roundRect">
            <a:avLst>
              <a:gd name="adj" fmla="val 15849"/>
            </a:avLst>
          </a:prstGeom>
          <a:solidFill>
            <a:srgbClr val="D9EAD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4340438" y="2468788"/>
            <a:ext cx="2323200" cy="18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6574638" y="2534413"/>
            <a:ext cx="20502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 타이틀 스폰서 계약으로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적금 가입자 수, MAU 등 증가하는 양상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 신한SOL 1000만 </a:t>
            </a:r>
            <a:b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이용자 달성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5278075" y="883288"/>
            <a:ext cx="2537100" cy="314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신한은행 KBO 타이틀 스폰서 계약 효과</a:t>
            </a:r>
            <a:endParaRPr sz="1100"/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7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3063" y="1373400"/>
            <a:ext cx="1444327" cy="158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9"/>
          <p:cNvGrpSpPr/>
          <p:nvPr/>
        </p:nvGrpSpPr>
        <p:grpSpPr>
          <a:xfrm>
            <a:off x="4340438" y="2588488"/>
            <a:ext cx="2323200" cy="1541300"/>
            <a:chOff x="4386225" y="2501600"/>
            <a:chExt cx="2323200" cy="1541300"/>
          </a:xfrm>
        </p:grpSpPr>
        <p:sp>
          <p:nvSpPr>
            <p:cNvPr id="235" name="Google Shape;235;p19"/>
            <p:cNvSpPr txBox="1"/>
            <p:nvPr/>
          </p:nvSpPr>
          <p:spPr>
            <a:xfrm>
              <a:off x="5002879" y="2731375"/>
              <a:ext cx="8832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예금 확보</a:t>
              </a:r>
              <a:endParaRPr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50857" y="3590731"/>
              <a:ext cx="8832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신규</a:t>
              </a:r>
              <a:endParaRPr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고객유치</a:t>
              </a:r>
              <a:endParaRPr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37" name="Google Shape;237;p19"/>
            <p:cNvSpPr txBox="1"/>
            <p:nvPr/>
          </p:nvSpPr>
          <p:spPr>
            <a:xfrm>
              <a:off x="5548241" y="3600450"/>
              <a:ext cx="8832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고객관계</a:t>
              </a:r>
              <a:endParaRPr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강화</a:t>
              </a:r>
              <a:endParaRPr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38" name="Google Shape;238;p19"/>
            <p:cNvSpPr txBox="1"/>
            <p:nvPr/>
          </p:nvSpPr>
          <p:spPr>
            <a:xfrm>
              <a:off x="4996707" y="2731375"/>
              <a:ext cx="8832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금확보</a:t>
              </a:r>
              <a:endParaRPr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39" name="Google Shape;239;p19"/>
            <p:cNvSpPr txBox="1"/>
            <p:nvPr/>
          </p:nvSpPr>
          <p:spPr>
            <a:xfrm>
              <a:off x="5560726" y="3590731"/>
              <a:ext cx="8832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고객 </a:t>
              </a:r>
              <a:endParaRPr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관계강화</a:t>
              </a:r>
              <a:endParaRPr sz="13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40" name="Google Shape;240;p19"/>
            <p:cNvSpPr txBox="1"/>
            <p:nvPr/>
          </p:nvSpPr>
          <p:spPr>
            <a:xfrm>
              <a:off x="4386225" y="2501600"/>
              <a:ext cx="2323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[시중은행 뱅킹앱 MAU 현황]</a:t>
              </a:r>
              <a:endParaRPr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4571863" y="3356128"/>
              <a:ext cx="225900" cy="4815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4997300" y="3275724"/>
              <a:ext cx="225900" cy="561900"/>
            </a:xfrm>
            <a:prstGeom prst="rect">
              <a:avLst/>
            </a:prstGeom>
            <a:solidFill>
              <a:srgbClr val="9E9E9E"/>
            </a:solidFill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5422725" y="3248800"/>
              <a:ext cx="225900" cy="588900"/>
            </a:xfrm>
            <a:prstGeom prst="rect">
              <a:avLst/>
            </a:prstGeom>
            <a:solidFill>
              <a:srgbClr val="9E9E9E"/>
            </a:solidFill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5808875" y="3143650"/>
              <a:ext cx="225900" cy="693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6214650" y="3038075"/>
              <a:ext cx="225900" cy="799500"/>
            </a:xfrm>
            <a:prstGeom prst="rect">
              <a:avLst/>
            </a:prstGeom>
            <a:solidFill>
              <a:srgbClr val="9E9E9E"/>
            </a:solidFill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6" name="Google Shape;246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94361" y="3626100"/>
              <a:ext cx="368399" cy="368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926050" y="3626100"/>
              <a:ext cx="368399" cy="368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343261" y="3626100"/>
              <a:ext cx="416800" cy="4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747425" y="3650300"/>
              <a:ext cx="368401" cy="368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43400" y="3650300"/>
              <a:ext cx="368401" cy="36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19"/>
            <p:cNvSpPr txBox="1"/>
            <p:nvPr/>
          </p:nvSpPr>
          <p:spPr>
            <a:xfrm>
              <a:off x="4406450" y="3219850"/>
              <a:ext cx="544200" cy="1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593</a:t>
              </a:r>
              <a:endParaRPr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52" name="Google Shape;252;p19"/>
            <p:cNvSpPr txBox="1"/>
            <p:nvPr/>
          </p:nvSpPr>
          <p:spPr>
            <a:xfrm>
              <a:off x="4572000" y="2658538"/>
              <a:ext cx="2073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99999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* 23년 3분기 기준,  단위 : 만명</a:t>
              </a:r>
              <a:endParaRPr sz="600">
                <a:solidFill>
                  <a:srgbClr val="999999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4838150" y="3143650"/>
              <a:ext cx="544200" cy="1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781</a:t>
              </a:r>
              <a:endParaRPr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54" name="Google Shape;254;p19"/>
            <p:cNvSpPr txBox="1"/>
            <p:nvPr/>
          </p:nvSpPr>
          <p:spPr>
            <a:xfrm>
              <a:off x="5263563" y="3067150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820</a:t>
              </a:r>
              <a:endParaRPr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5649713" y="2961850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1000</a:t>
              </a:r>
              <a:endParaRPr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56" name="Google Shape;256;p19"/>
            <p:cNvSpPr txBox="1"/>
            <p:nvPr/>
          </p:nvSpPr>
          <p:spPr>
            <a:xfrm>
              <a:off x="6055500" y="2900400"/>
              <a:ext cx="544200" cy="1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1162</a:t>
              </a:r>
              <a:endParaRPr sz="8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sp>
        <p:nvSpPr>
          <p:cNvPr id="257" name="Google Shape;257;p19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시장현황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307200" y="857200"/>
            <a:ext cx="66000" cy="240000"/>
          </a:xfrm>
          <a:prstGeom prst="rect">
            <a:avLst/>
          </a:prstGeom>
          <a:solidFill>
            <a:srgbClr val="639773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 txBox="1"/>
          <p:nvPr/>
        </p:nvSpPr>
        <p:spPr>
          <a:xfrm>
            <a:off x="6757325" y="1873925"/>
            <a:ext cx="73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 txBox="1"/>
          <p:nvPr/>
        </p:nvSpPr>
        <p:spPr>
          <a:xfrm>
            <a:off x="0" y="4450250"/>
            <a:ext cx="9144000" cy="693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쏠야구 이용 고객 수는 2019년 하루 평균 1만 5000명에서 2022년 10만명으로 급증, 연간 이용자 수 100만명 달성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⇒ 2023년 신한은행이 1000만명을 달성했으나, 하나은행은 600만 MAU에 그침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2" name="Google Shape;262;p19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3" name="Google Shape;263;p19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4404325" y="3132950"/>
            <a:ext cx="455100" cy="960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273" name="Google Shape;273;p20"/>
          <p:cNvGrpSpPr/>
          <p:nvPr/>
        </p:nvGrpSpPr>
        <p:grpSpPr>
          <a:xfrm>
            <a:off x="309550" y="790425"/>
            <a:ext cx="1005425" cy="314700"/>
            <a:chOff x="330975" y="670100"/>
            <a:chExt cx="1005425" cy="314700"/>
          </a:xfrm>
        </p:grpSpPr>
        <p:sp>
          <p:nvSpPr>
            <p:cNvPr id="274" name="Google Shape;274;p20"/>
            <p:cNvSpPr/>
            <p:nvPr/>
          </p:nvSpPr>
          <p:spPr>
            <a:xfrm>
              <a:off x="330975" y="736875"/>
              <a:ext cx="66000" cy="240000"/>
            </a:xfrm>
            <a:prstGeom prst="rect">
              <a:avLst/>
            </a:prstGeom>
            <a:solidFill>
              <a:srgbClr val="639773"/>
            </a:solidFill>
            <a:ln w="9525" cap="flat" cmpd="sng">
              <a:solidFill>
                <a:srgbClr val="6397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 txBox="1"/>
            <p:nvPr/>
          </p:nvSpPr>
          <p:spPr>
            <a:xfrm>
              <a:off x="354800" y="670100"/>
              <a:ext cx="981600" cy="3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자사 현황</a:t>
              </a:r>
              <a:endParaRPr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cxnSp>
        <p:nvCxnSpPr>
          <p:cNvPr id="276" name="Google Shape;276;p20"/>
          <p:cNvCxnSpPr/>
          <p:nvPr/>
        </p:nvCxnSpPr>
        <p:spPr>
          <a:xfrm flipH="1">
            <a:off x="4566288" y="1626650"/>
            <a:ext cx="11400" cy="296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20"/>
          <p:cNvSpPr/>
          <p:nvPr/>
        </p:nvSpPr>
        <p:spPr>
          <a:xfrm>
            <a:off x="1876600" y="1412688"/>
            <a:ext cx="2505000" cy="1576500"/>
          </a:xfrm>
          <a:prstGeom prst="roundRect">
            <a:avLst>
              <a:gd name="adj" fmla="val 15849"/>
            </a:avLst>
          </a:prstGeom>
          <a:solidFill>
            <a:srgbClr val="D9EAD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 txBox="1"/>
          <p:nvPr/>
        </p:nvSpPr>
        <p:spPr>
          <a:xfrm>
            <a:off x="2381338" y="1487019"/>
            <a:ext cx="2000100" cy="1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</a:t>
            </a: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하나은행의 축구 후원</a:t>
            </a:r>
            <a:b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1998년 ~  현재: 한국축구국가대표팀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2007년 ~ 현재 : A매치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2017년 ~ 현재 :  k-리그</a:t>
            </a:r>
            <a:endParaRPr sz="10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320675" y="1414806"/>
            <a:ext cx="2116500" cy="15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628063" y="2134135"/>
            <a:ext cx="368400" cy="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1035863" y="2520147"/>
            <a:ext cx="368400" cy="12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00" y="1589027"/>
            <a:ext cx="2000100" cy="11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0"/>
          <p:cNvSpPr/>
          <p:nvPr/>
        </p:nvSpPr>
        <p:spPr>
          <a:xfrm>
            <a:off x="1876600" y="3221013"/>
            <a:ext cx="2505000" cy="1576500"/>
          </a:xfrm>
          <a:prstGeom prst="roundRect">
            <a:avLst>
              <a:gd name="adj" fmla="val 15849"/>
            </a:avLst>
          </a:prstGeom>
          <a:solidFill>
            <a:srgbClr val="D9EAD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"/>
          <p:cNvSpPr txBox="1"/>
          <p:nvPr/>
        </p:nvSpPr>
        <p:spPr>
          <a:xfrm>
            <a:off x="2381338" y="3295344"/>
            <a:ext cx="2000100" cy="1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</a:t>
            </a: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대전하나시티즌 팬들을 </a:t>
            </a:r>
            <a:b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위한 적금, </a:t>
            </a:r>
            <a:b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축덕 카드를 통한 K-리그 입장권 할인 등 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축구 관련 상품 개발</a:t>
            </a:r>
            <a:endParaRPr sz="12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320675" y="3223131"/>
            <a:ext cx="2116500" cy="15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1035863" y="4328472"/>
            <a:ext cx="368400" cy="12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" name="Google Shape;2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50" y="3439400"/>
            <a:ext cx="1580929" cy="85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0"/>
          <p:cNvPicPr preferRelativeResize="0"/>
          <p:nvPr/>
        </p:nvPicPr>
        <p:blipFill rotWithShape="1">
          <a:blip r:embed="rId5">
            <a:alphaModFix/>
          </a:blip>
          <a:srcRect l="19526" t="10962" r="18817" b="5418"/>
          <a:stretch/>
        </p:blipFill>
        <p:spPr>
          <a:xfrm>
            <a:off x="1200829" y="3703705"/>
            <a:ext cx="1120021" cy="93169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9" name="Google Shape;289;p20"/>
          <p:cNvPicPr preferRelativeResize="0"/>
          <p:nvPr/>
        </p:nvPicPr>
        <p:blipFill rotWithShape="1">
          <a:blip r:embed="rId6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시장현황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291" name="Google Shape;291;p20"/>
          <p:cNvGrpSpPr/>
          <p:nvPr/>
        </p:nvGrpSpPr>
        <p:grpSpPr>
          <a:xfrm>
            <a:off x="4879200" y="790425"/>
            <a:ext cx="1448350" cy="314700"/>
            <a:chOff x="330975" y="670100"/>
            <a:chExt cx="1448350" cy="314700"/>
          </a:xfrm>
        </p:grpSpPr>
        <p:sp>
          <p:nvSpPr>
            <p:cNvPr id="292" name="Google Shape;292;p20"/>
            <p:cNvSpPr/>
            <p:nvPr/>
          </p:nvSpPr>
          <p:spPr>
            <a:xfrm>
              <a:off x="330975" y="736875"/>
              <a:ext cx="66000" cy="240000"/>
            </a:xfrm>
            <a:prstGeom prst="rect">
              <a:avLst/>
            </a:prstGeom>
            <a:solidFill>
              <a:srgbClr val="639773"/>
            </a:solidFill>
            <a:ln w="9525" cap="flat" cmpd="sng">
              <a:solidFill>
                <a:srgbClr val="6397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0"/>
            <p:cNvSpPr txBox="1"/>
            <p:nvPr/>
          </p:nvSpPr>
          <p:spPr>
            <a:xfrm>
              <a:off x="409525" y="670100"/>
              <a:ext cx="1369800" cy="3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축구시장 현황</a:t>
              </a:r>
              <a:endParaRPr sz="1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pic>
        <p:nvPicPr>
          <p:cNvPr id="294" name="Google Shape;294;p20"/>
          <p:cNvPicPr preferRelativeResize="0"/>
          <p:nvPr/>
        </p:nvPicPr>
        <p:blipFill rotWithShape="1">
          <a:blip r:embed="rId7">
            <a:alphaModFix/>
          </a:blip>
          <a:srcRect t="16957"/>
          <a:stretch/>
        </p:blipFill>
        <p:spPr>
          <a:xfrm>
            <a:off x="4957750" y="2114549"/>
            <a:ext cx="3939199" cy="17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0"/>
          <p:cNvSpPr/>
          <p:nvPr/>
        </p:nvSpPr>
        <p:spPr>
          <a:xfrm>
            <a:off x="4786376" y="1265650"/>
            <a:ext cx="4165500" cy="481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chemeClr val="dk2"/>
                </a:solidFill>
                <a:highlight>
                  <a:schemeClr val="lt2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           </a:t>
            </a:r>
            <a:endParaRPr sz="1200"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6" name="Google Shape;296;p20"/>
          <p:cNvSpPr/>
          <p:nvPr/>
        </p:nvSpPr>
        <p:spPr>
          <a:xfrm>
            <a:off x="4861338" y="1322200"/>
            <a:ext cx="368400" cy="368400"/>
          </a:xfrm>
          <a:prstGeom prst="flowChartConnector">
            <a:avLst/>
          </a:prstGeom>
          <a:solidFill>
            <a:srgbClr val="7EC393"/>
          </a:solidFill>
          <a:ln w="9525" cap="flat" cmpd="sng">
            <a:solidFill>
              <a:srgbClr val="7EC3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1787" y="1392650"/>
            <a:ext cx="227500" cy="2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0"/>
          <p:cNvSpPr txBox="1"/>
          <p:nvPr/>
        </p:nvSpPr>
        <p:spPr>
          <a:xfrm>
            <a:off x="5260651" y="1225450"/>
            <a:ext cx="3636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2023-12-03 뉴시스</a:t>
            </a:r>
            <a:br>
              <a:rPr lang="en-GB" sz="1300" b="1">
                <a:solidFill>
                  <a:srgbClr val="999999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en-GB" sz="1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프로축구 K리그, 유료 관중 집계 이후 첫 300만 돌파</a:t>
            </a:r>
            <a:endParaRPr sz="1700" b="1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9" name="Google Shape;299;p20"/>
          <p:cNvSpPr txBox="1"/>
          <p:nvPr/>
        </p:nvSpPr>
        <p:spPr>
          <a:xfrm>
            <a:off x="6432300" y="1899925"/>
            <a:ext cx="10053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[ 평균 관중 수 ]</a:t>
            </a:r>
            <a:endParaRPr sz="10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0" name="Google Shape;300;p20"/>
          <p:cNvPicPr preferRelativeResize="0"/>
          <p:nvPr/>
        </p:nvPicPr>
        <p:blipFill rotWithShape="1">
          <a:blip r:embed="rId7">
            <a:alphaModFix/>
          </a:blip>
          <a:srcRect l="38072" r="36406" b="84877"/>
          <a:stretch/>
        </p:blipFill>
        <p:spPr>
          <a:xfrm>
            <a:off x="7739725" y="2005638"/>
            <a:ext cx="1005300" cy="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/>
          <p:nvPr/>
        </p:nvSpPr>
        <p:spPr>
          <a:xfrm>
            <a:off x="4981800" y="3926325"/>
            <a:ext cx="3906300" cy="931800"/>
          </a:xfrm>
          <a:prstGeom prst="rect">
            <a:avLst/>
          </a:prstGeom>
          <a:solidFill>
            <a:srgbClr val="FAEE9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K-리그의 평균 관중 수가 지속적으로 증가</a:t>
            </a:r>
            <a:endParaRPr>
              <a:solidFill>
                <a:srgbClr val="00080B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00080B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충분한 수요 예상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/>
          <p:nvPr/>
        </p:nvSpPr>
        <p:spPr>
          <a:xfrm>
            <a:off x="307200" y="199050"/>
            <a:ext cx="9059100" cy="48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3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"/>
          <p:cNvSpPr/>
          <p:nvPr/>
        </p:nvSpPr>
        <p:spPr>
          <a:xfrm>
            <a:off x="230400" y="199050"/>
            <a:ext cx="2008200" cy="481500"/>
          </a:xfrm>
          <a:prstGeom prst="roundRect">
            <a:avLst>
              <a:gd name="adj" fmla="val 16667"/>
            </a:avLst>
          </a:prstGeom>
          <a:solidFill>
            <a:srgbClr val="7EC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0" y="4474275"/>
            <a:ext cx="9144000" cy="669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스폰서 인지 여부에 따라 해당 기업(브랜드)의 선호도 및 구매의향에 유의미한 차이가 나타남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⇒ </a:t>
            </a:r>
            <a:r>
              <a:rPr lang="en-GB" sz="1300" b="1" u="sng">
                <a:solidFill>
                  <a:schemeClr val="dk1"/>
                </a:solidFill>
                <a:highlight>
                  <a:srgbClr val="FAEE9A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스포츠 마케팅을 활성화</a:t>
            </a:r>
            <a:r>
              <a:rPr lang="en-GB" sz="1300" b="1" u="sng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를 통한 신규 고객 유치 및 고객 관계 강화 가능성 확인</a:t>
            </a:r>
            <a:endParaRPr sz="1300" b="1" u="sng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1556825" y="1325675"/>
            <a:ext cx="3573300" cy="18990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0" dir="5880000" algn="bl" rotWithShape="0">
              <a:srgbClr val="B6D7A8">
                <a:alpha val="0"/>
              </a:srgbClr>
            </a:outerShdw>
            <a:reflection stA="6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"/>
          <p:cNvSpPr txBox="1"/>
          <p:nvPr/>
        </p:nvSpPr>
        <p:spPr>
          <a:xfrm>
            <a:off x="3587877" y="1699350"/>
            <a:ext cx="2992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[타이틀 스폰서 선호도 및 구매의향]</a:t>
            </a:r>
            <a:endParaRPr sz="9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grpSp>
        <p:nvGrpSpPr>
          <p:cNvPr id="316" name="Google Shape;316;p21"/>
          <p:cNvGrpSpPr/>
          <p:nvPr/>
        </p:nvGrpSpPr>
        <p:grpSpPr>
          <a:xfrm>
            <a:off x="204200" y="1988425"/>
            <a:ext cx="3169500" cy="1898913"/>
            <a:chOff x="2510700" y="1294075"/>
            <a:chExt cx="3169500" cy="1898913"/>
          </a:xfrm>
        </p:grpSpPr>
        <p:sp>
          <p:nvSpPr>
            <p:cNvPr id="317" name="Google Shape;317;p21"/>
            <p:cNvSpPr txBox="1"/>
            <p:nvPr/>
          </p:nvSpPr>
          <p:spPr>
            <a:xfrm>
              <a:off x="2787825" y="1294075"/>
              <a:ext cx="2647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[프로스포츠 타이틀 스폰서 인지 현황]</a:t>
              </a:r>
              <a:endParaRPr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18" name="Google Shape;318;p21"/>
            <p:cNvSpPr txBox="1"/>
            <p:nvPr/>
          </p:nvSpPr>
          <p:spPr>
            <a:xfrm>
              <a:off x="3441450" y="1452550"/>
              <a:ext cx="2073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99999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프로스포츠 팬 전체 n=25,000 / 단위:%</a:t>
              </a:r>
              <a:endParaRPr sz="600">
                <a:solidFill>
                  <a:srgbClr val="999999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2899088" y="2006963"/>
              <a:ext cx="225900" cy="941400"/>
            </a:xfrm>
            <a:prstGeom prst="rect">
              <a:avLst/>
            </a:prstGeom>
            <a:solidFill>
              <a:srgbClr val="639773"/>
            </a:solidFill>
            <a:ln w="9525" cap="flat" cmpd="sng">
              <a:solidFill>
                <a:srgbClr val="6397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1"/>
            <p:cNvSpPr txBox="1"/>
            <p:nvPr/>
          </p:nvSpPr>
          <p:spPr>
            <a:xfrm>
              <a:off x="2744375" y="2999188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프로스포츠 전체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3284138" y="2184059"/>
              <a:ext cx="225900" cy="7641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3663963" y="2103013"/>
              <a:ext cx="225900" cy="845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 txBox="1"/>
            <p:nvPr/>
          </p:nvSpPr>
          <p:spPr>
            <a:xfrm>
              <a:off x="2737863" y="1813150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83.1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24" name="Google Shape;324;p21"/>
            <p:cNvSpPr txBox="1"/>
            <p:nvPr/>
          </p:nvSpPr>
          <p:spPr>
            <a:xfrm>
              <a:off x="3124988" y="1986675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>
                  <a:solidFill>
                    <a:schemeClr val="dk2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78.6</a:t>
              </a:r>
              <a:endParaRPr sz="8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5" name="Google Shape;325;p21"/>
            <p:cNvSpPr txBox="1"/>
            <p:nvPr/>
          </p:nvSpPr>
          <p:spPr>
            <a:xfrm>
              <a:off x="3503238" y="1917075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80.9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26" name="Google Shape;326;p21"/>
            <p:cNvSpPr txBox="1"/>
            <p:nvPr/>
          </p:nvSpPr>
          <p:spPr>
            <a:xfrm>
              <a:off x="3121050" y="2999188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프로축구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(하나원큐)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27" name="Google Shape;327;p21"/>
            <p:cNvSpPr txBox="1"/>
            <p:nvPr/>
          </p:nvSpPr>
          <p:spPr>
            <a:xfrm>
              <a:off x="3506100" y="2999188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프로야구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(신한은행)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28" name="Google Shape;328;p21"/>
            <p:cNvSpPr txBox="1"/>
            <p:nvPr/>
          </p:nvSpPr>
          <p:spPr>
            <a:xfrm>
              <a:off x="2548650" y="1669100"/>
              <a:ext cx="3378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b="1">
                  <a:solidFill>
                    <a:schemeClr val="dk2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알고</a:t>
              </a:r>
              <a:endParaRPr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b="1">
                  <a:solidFill>
                    <a:schemeClr val="dk2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있음</a:t>
              </a:r>
              <a:endParaRPr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9" name="Google Shape;329;p21"/>
            <p:cNvSpPr txBox="1"/>
            <p:nvPr/>
          </p:nvSpPr>
          <p:spPr>
            <a:xfrm>
              <a:off x="2510700" y="2848463"/>
              <a:ext cx="3378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b="1">
                  <a:solidFill>
                    <a:schemeClr val="dk2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모름</a:t>
              </a:r>
              <a:endParaRPr sz="6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4043788" y="1880312"/>
              <a:ext cx="225900" cy="10680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 txBox="1"/>
            <p:nvPr/>
          </p:nvSpPr>
          <p:spPr>
            <a:xfrm>
              <a:off x="3885925" y="2999188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남자농구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(정관장)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4425688" y="2042263"/>
              <a:ext cx="225900" cy="9060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 txBox="1"/>
            <p:nvPr/>
          </p:nvSpPr>
          <p:spPr>
            <a:xfrm>
              <a:off x="4267825" y="2999188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여자 농구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(우리은행)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4808663" y="1813162"/>
              <a:ext cx="225900" cy="11352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 txBox="1"/>
            <p:nvPr/>
          </p:nvSpPr>
          <p:spPr>
            <a:xfrm>
              <a:off x="4650800" y="2999188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남자 배구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(도드람)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187413" y="1986688"/>
              <a:ext cx="225900" cy="9615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1"/>
            <p:cNvSpPr txBox="1"/>
            <p:nvPr/>
          </p:nvSpPr>
          <p:spPr>
            <a:xfrm>
              <a:off x="5029550" y="2999188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야자 배구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(도드람)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38" name="Google Shape;338;p21"/>
            <p:cNvSpPr txBox="1"/>
            <p:nvPr/>
          </p:nvSpPr>
          <p:spPr>
            <a:xfrm>
              <a:off x="3884100" y="1692963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87.4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39" name="Google Shape;339;p21"/>
            <p:cNvSpPr txBox="1"/>
            <p:nvPr/>
          </p:nvSpPr>
          <p:spPr>
            <a:xfrm>
              <a:off x="4643200" y="1619413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90.3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40" name="Google Shape;340;p21"/>
            <p:cNvSpPr txBox="1"/>
            <p:nvPr/>
          </p:nvSpPr>
          <p:spPr>
            <a:xfrm>
              <a:off x="5033975" y="1813163"/>
              <a:ext cx="544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86.9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41" name="Google Shape;341;p21"/>
            <p:cNvSpPr txBox="1"/>
            <p:nvPr/>
          </p:nvSpPr>
          <p:spPr>
            <a:xfrm>
              <a:off x="4268613" y="1880313"/>
              <a:ext cx="544200" cy="1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82.6</a:t>
              </a:r>
              <a:endParaRPr sz="6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cxnSp>
          <p:nvCxnSpPr>
            <p:cNvPr id="342" name="Google Shape;342;p21"/>
            <p:cNvCxnSpPr>
              <a:stCxn id="329" idx="3"/>
            </p:cNvCxnSpPr>
            <p:nvPr/>
          </p:nvCxnSpPr>
          <p:spPr>
            <a:xfrm rot="10800000" flipH="1">
              <a:off x="2848500" y="2933663"/>
              <a:ext cx="2831700" cy="1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1"/>
            <p:cNvCxnSpPr>
              <a:stCxn id="329" idx="3"/>
            </p:cNvCxnSpPr>
            <p:nvPr/>
          </p:nvCxnSpPr>
          <p:spPr>
            <a:xfrm rot="10800000">
              <a:off x="2848500" y="1591463"/>
              <a:ext cx="0" cy="135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4" name="Google Shape;344;p21"/>
          <p:cNvGrpSpPr/>
          <p:nvPr/>
        </p:nvGrpSpPr>
        <p:grpSpPr>
          <a:xfrm>
            <a:off x="3743275" y="1851850"/>
            <a:ext cx="2617575" cy="2035500"/>
            <a:chOff x="6656025" y="806900"/>
            <a:chExt cx="2617575" cy="2035500"/>
          </a:xfrm>
        </p:grpSpPr>
        <p:cxnSp>
          <p:nvCxnSpPr>
            <p:cNvPr id="345" name="Google Shape;345;p21"/>
            <p:cNvCxnSpPr/>
            <p:nvPr/>
          </p:nvCxnSpPr>
          <p:spPr>
            <a:xfrm rot="10800000">
              <a:off x="6889750" y="806900"/>
              <a:ext cx="0" cy="195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6" name="Google Shape;346;p21"/>
            <p:cNvSpPr txBox="1"/>
            <p:nvPr/>
          </p:nvSpPr>
          <p:spPr>
            <a:xfrm>
              <a:off x="6656025" y="1406550"/>
              <a:ext cx="133500" cy="9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구매의향</a:t>
              </a:r>
              <a:endParaRPr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cxnSp>
          <p:nvCxnSpPr>
            <p:cNvPr id="347" name="Google Shape;347;p21"/>
            <p:cNvCxnSpPr/>
            <p:nvPr/>
          </p:nvCxnSpPr>
          <p:spPr>
            <a:xfrm flipH="1">
              <a:off x="6894125" y="891550"/>
              <a:ext cx="4200" cy="18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8" name="Google Shape;348;p21"/>
            <p:cNvSpPr/>
            <p:nvPr/>
          </p:nvSpPr>
          <p:spPr>
            <a:xfrm>
              <a:off x="6991025" y="943475"/>
              <a:ext cx="2078700" cy="1818900"/>
            </a:xfrm>
            <a:prstGeom prst="rect">
              <a:avLst/>
            </a:prstGeom>
            <a:solidFill>
              <a:srgbClr val="EEEEEE">
                <a:alpha val="75000"/>
              </a:srgb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9" name="Google Shape;349;p21"/>
            <p:cNvCxnSpPr>
              <a:stCxn id="348" idx="0"/>
              <a:endCxn id="348" idx="2"/>
            </p:cNvCxnSpPr>
            <p:nvPr/>
          </p:nvCxnSpPr>
          <p:spPr>
            <a:xfrm>
              <a:off x="8030375" y="943475"/>
              <a:ext cx="0" cy="1818900"/>
            </a:xfrm>
            <a:prstGeom prst="straightConnector1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1"/>
            <p:cNvCxnSpPr>
              <a:stCxn id="348" idx="1"/>
              <a:endCxn id="348" idx="3"/>
            </p:cNvCxnSpPr>
            <p:nvPr/>
          </p:nvCxnSpPr>
          <p:spPr>
            <a:xfrm>
              <a:off x="6991025" y="1852925"/>
              <a:ext cx="2078700" cy="0"/>
            </a:xfrm>
            <a:prstGeom prst="straightConnector1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21"/>
            <p:cNvSpPr/>
            <p:nvPr/>
          </p:nvSpPr>
          <p:spPr>
            <a:xfrm>
              <a:off x="8297950" y="897050"/>
              <a:ext cx="846000" cy="94200"/>
            </a:xfrm>
            <a:prstGeom prst="roundRect">
              <a:avLst>
                <a:gd name="adj" fmla="val 50000"/>
              </a:avLst>
            </a:prstGeom>
            <a:solidFill>
              <a:srgbClr val="C9DAF8"/>
            </a:solidFill>
            <a:ln w="9525" cap="flat" cmpd="sng">
              <a:solidFill>
                <a:srgbClr val="C9DA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b="1"/>
                <a:t>선호도↑ 구매의향↑</a:t>
              </a:r>
              <a:endParaRPr sz="600" b="1"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6924350" y="897050"/>
              <a:ext cx="846000" cy="94200"/>
            </a:xfrm>
            <a:prstGeom prst="roundRect">
              <a:avLst>
                <a:gd name="adj" fmla="val 50000"/>
              </a:avLst>
            </a:prstGeom>
            <a:solidFill>
              <a:srgbClr val="B6D7A8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b="1"/>
                <a:t>선호도↓ 구매의향↑</a:t>
              </a:r>
              <a:endParaRPr sz="600" b="1"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8718225" y="1234450"/>
              <a:ext cx="54000" cy="54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7377800" y="2222013"/>
              <a:ext cx="54000" cy="54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 txBox="1"/>
            <p:nvPr/>
          </p:nvSpPr>
          <p:spPr>
            <a:xfrm>
              <a:off x="6931200" y="2222025"/>
              <a:ext cx="10002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프로축구-비인지</a:t>
              </a:r>
              <a:endParaRPr sz="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56" name="Google Shape;356;p21"/>
            <p:cNvSpPr txBox="1"/>
            <p:nvPr/>
          </p:nvSpPr>
          <p:spPr>
            <a:xfrm>
              <a:off x="8257050" y="1012650"/>
              <a:ext cx="84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프로축구-인지</a:t>
              </a:r>
              <a:endParaRPr sz="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cxnSp>
          <p:nvCxnSpPr>
            <p:cNvPr id="357" name="Google Shape;357;p21"/>
            <p:cNvCxnSpPr/>
            <p:nvPr/>
          </p:nvCxnSpPr>
          <p:spPr>
            <a:xfrm>
              <a:off x="7010400" y="2833700"/>
              <a:ext cx="2263200" cy="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8" name="Google Shape;358;p21"/>
            <p:cNvCxnSpPr/>
            <p:nvPr/>
          </p:nvCxnSpPr>
          <p:spPr>
            <a:xfrm flipH="1">
              <a:off x="6934050" y="2837500"/>
              <a:ext cx="2245200" cy="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9" name="Google Shape;359;p21"/>
            <p:cNvSpPr/>
            <p:nvPr/>
          </p:nvSpPr>
          <p:spPr>
            <a:xfrm>
              <a:off x="6924350" y="2663300"/>
              <a:ext cx="846000" cy="94200"/>
            </a:xfrm>
            <a:prstGeom prst="roundRect">
              <a:avLst>
                <a:gd name="adj" fmla="val 50000"/>
              </a:avLst>
            </a:prstGeom>
            <a:solidFill>
              <a:srgbClr val="F4CCCC"/>
            </a:solidFill>
            <a:ln w="9525" cap="flat" cmpd="sng">
              <a:solidFill>
                <a:srgbClr val="F4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b="1"/>
                <a:t>선호도↓ 구매의향↓</a:t>
              </a:r>
              <a:endParaRPr sz="600" b="1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8297950" y="2663300"/>
              <a:ext cx="846000" cy="94200"/>
            </a:xfrm>
            <a:prstGeom prst="roundRect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b="1"/>
                <a:t>선호도↑ 구매의향↓</a:t>
              </a:r>
              <a:endParaRPr sz="600" b="1"/>
            </a:p>
          </p:txBody>
        </p:sp>
      </p:grpSp>
      <p:sp>
        <p:nvSpPr>
          <p:cNvPr id="361" name="Google Shape;361;p21"/>
          <p:cNvSpPr txBox="1"/>
          <p:nvPr/>
        </p:nvSpPr>
        <p:spPr>
          <a:xfrm>
            <a:off x="4276675" y="3915650"/>
            <a:ext cx="1512300" cy="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선호도</a:t>
            </a:r>
            <a:endParaRPr sz="7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362" name="Google Shape;362;p21"/>
          <p:cNvPicPr preferRelativeResize="0"/>
          <p:nvPr/>
        </p:nvPicPr>
        <p:blipFill rotWithShape="1">
          <a:blip r:embed="rId3">
            <a:alphaModFix/>
          </a:blip>
          <a:srcRect t="62408"/>
          <a:stretch/>
        </p:blipFill>
        <p:spPr>
          <a:xfrm>
            <a:off x="6923625" y="2572600"/>
            <a:ext cx="1801800" cy="121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21"/>
          <p:cNvCxnSpPr/>
          <p:nvPr/>
        </p:nvCxnSpPr>
        <p:spPr>
          <a:xfrm flipH="1">
            <a:off x="6471300" y="1170275"/>
            <a:ext cx="11400" cy="296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4" name="Google Shape;364;p21"/>
          <p:cNvPicPr preferRelativeResize="0"/>
          <p:nvPr/>
        </p:nvPicPr>
        <p:blipFill rotWithShape="1">
          <a:blip r:embed="rId3">
            <a:alphaModFix/>
          </a:blip>
          <a:srcRect b="64982"/>
          <a:stretch/>
        </p:blipFill>
        <p:spPr>
          <a:xfrm>
            <a:off x="6923625" y="1643850"/>
            <a:ext cx="1801800" cy="9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1"/>
          <p:cNvSpPr/>
          <p:nvPr/>
        </p:nvSpPr>
        <p:spPr>
          <a:xfrm>
            <a:off x="6829825" y="2572600"/>
            <a:ext cx="1971600" cy="247200"/>
          </a:xfrm>
          <a:prstGeom prst="rect">
            <a:avLst/>
          </a:prstGeom>
          <a:solidFill>
            <a:srgbClr val="FAEE9A">
              <a:alpha val="29750"/>
            </a:srgbClr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 txBox="1"/>
          <p:nvPr/>
        </p:nvSpPr>
        <p:spPr>
          <a:xfrm>
            <a:off x="6923550" y="1281213"/>
            <a:ext cx="1801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[스포츠별 응원 구단 충성도]</a:t>
            </a:r>
            <a:endParaRPr sz="9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277000" y="3915975"/>
            <a:ext cx="2114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9E9E9E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출처 : 2023 프로스포츠 관람객 성향조사</a:t>
            </a:r>
            <a:endParaRPr sz="800">
              <a:solidFill>
                <a:srgbClr val="9E9E9E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6999699" y="3839786"/>
            <a:ext cx="1801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9E9E9E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출처 : 프로스포츠협회</a:t>
            </a:r>
            <a:endParaRPr sz="500">
              <a:solidFill>
                <a:srgbClr val="9E9E9E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369" name="Google Shape;369;p21"/>
          <p:cNvPicPr preferRelativeResize="0"/>
          <p:nvPr/>
        </p:nvPicPr>
        <p:blipFill rotWithShape="1">
          <a:blip r:embed="rId4">
            <a:alphaModFix/>
          </a:blip>
          <a:srcRect l="34836" t="7931" r="37454" b="35778"/>
          <a:stretch/>
        </p:blipFill>
        <p:spPr>
          <a:xfrm>
            <a:off x="8616012" y="235200"/>
            <a:ext cx="416788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1"/>
          <p:cNvSpPr txBox="1"/>
          <p:nvPr/>
        </p:nvSpPr>
        <p:spPr>
          <a:xfrm>
            <a:off x="385750" y="214325"/>
            <a:ext cx="17832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02. </a:t>
            </a:r>
            <a:r>
              <a:rPr lang="en-GB" sz="1800" b="1" dirty="0" err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시장현황</a:t>
            </a:r>
            <a:endParaRPr sz="18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71" name="Google Shape;3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075" y="840388"/>
            <a:ext cx="770806" cy="9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1"/>
          <p:cNvSpPr txBox="1"/>
          <p:nvPr/>
        </p:nvSpPr>
        <p:spPr>
          <a:xfrm>
            <a:off x="56686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추진배경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61557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현황</a:t>
            </a:r>
            <a:endParaRPr sz="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6605488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분석계획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7142300" y="27825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분석결과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6" name="Google Shape;376;p21"/>
          <p:cNvSpPr txBox="1"/>
          <p:nvPr/>
        </p:nvSpPr>
        <p:spPr>
          <a:xfrm>
            <a:off x="7610738" y="275130"/>
            <a:ext cx="74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전략</a:t>
            </a:r>
            <a:endParaRPr sz="900" b="1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603250" y="598225"/>
            <a:ext cx="66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3796</Words>
  <Application>Microsoft Office PowerPoint</Application>
  <PresentationFormat>화면 슬라이드 쇼(16:9)</PresentationFormat>
  <Paragraphs>805</Paragraphs>
  <Slides>33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IBM Plex Sans KR</vt:lpstr>
      <vt:lpstr>Roboto</vt:lpstr>
      <vt:lpstr>IBM Plex Sans KR SemiBold</vt:lpstr>
      <vt:lpstr>IBM Plex Sans KR Medium</vt:lpstr>
      <vt:lpstr>Malgun Gothic</vt:lpstr>
      <vt:lpstr>Noto Sans KR</vt:lpstr>
      <vt:lpstr>Nanum Myeongjo</vt:lpstr>
      <vt:lpstr>Arial</vt:lpstr>
      <vt:lpstr>Dotum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Doyoon Kim</cp:lastModifiedBy>
  <cp:revision>2</cp:revision>
  <dcterms:modified xsi:type="dcterms:W3CDTF">2024-05-03T05:10:16Z</dcterms:modified>
</cp:coreProperties>
</file>